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111"/>
  </p:notesMasterIdLst>
  <p:handoutMasterIdLst>
    <p:handoutMasterId r:id="rId112"/>
  </p:handoutMasterIdLst>
  <p:sldIdLst>
    <p:sldId id="257" r:id="rId2"/>
    <p:sldId id="468" r:id="rId3"/>
    <p:sldId id="619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66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23" r:id="rId58"/>
    <p:sldId id="610" r:id="rId59"/>
    <p:sldId id="567" r:id="rId60"/>
    <p:sldId id="568" r:id="rId61"/>
    <p:sldId id="569" r:id="rId62"/>
    <p:sldId id="570" r:id="rId63"/>
    <p:sldId id="571" r:id="rId64"/>
    <p:sldId id="611" r:id="rId65"/>
    <p:sldId id="612" r:id="rId66"/>
    <p:sldId id="572" r:id="rId67"/>
    <p:sldId id="573" r:id="rId68"/>
    <p:sldId id="613" r:id="rId69"/>
    <p:sldId id="614" r:id="rId70"/>
    <p:sldId id="621" r:id="rId71"/>
    <p:sldId id="574" r:id="rId72"/>
    <p:sldId id="575" r:id="rId73"/>
    <p:sldId id="576" r:id="rId74"/>
    <p:sldId id="577" r:id="rId75"/>
    <p:sldId id="578" r:id="rId76"/>
    <p:sldId id="579" r:id="rId77"/>
    <p:sldId id="580" r:id="rId78"/>
    <p:sldId id="581" r:id="rId79"/>
    <p:sldId id="582" r:id="rId80"/>
    <p:sldId id="583" r:id="rId81"/>
    <p:sldId id="584" r:id="rId82"/>
    <p:sldId id="585" r:id="rId83"/>
    <p:sldId id="586" r:id="rId84"/>
    <p:sldId id="587" r:id="rId85"/>
    <p:sldId id="588" r:id="rId86"/>
    <p:sldId id="589" r:id="rId87"/>
    <p:sldId id="590" r:id="rId88"/>
    <p:sldId id="591" r:id="rId89"/>
    <p:sldId id="592" r:id="rId90"/>
    <p:sldId id="593" r:id="rId91"/>
    <p:sldId id="594" r:id="rId92"/>
    <p:sldId id="595" r:id="rId93"/>
    <p:sldId id="596" r:id="rId94"/>
    <p:sldId id="615" r:id="rId95"/>
    <p:sldId id="616" r:id="rId96"/>
    <p:sldId id="617" r:id="rId97"/>
    <p:sldId id="618" r:id="rId98"/>
    <p:sldId id="601" r:id="rId99"/>
    <p:sldId id="602" r:id="rId100"/>
    <p:sldId id="603" r:id="rId101"/>
    <p:sldId id="604" r:id="rId102"/>
    <p:sldId id="605" r:id="rId103"/>
    <p:sldId id="606" r:id="rId104"/>
    <p:sldId id="607" r:id="rId105"/>
    <p:sldId id="608" r:id="rId106"/>
    <p:sldId id="609" r:id="rId107"/>
    <p:sldId id="620" r:id="rId108"/>
    <p:sldId id="564" r:id="rId109"/>
    <p:sldId id="565" r:id="rId110"/>
  </p:sldIdLst>
  <p:sldSz cx="12192000" cy="6858000"/>
  <p:notesSz cx="6858000" cy="9144000"/>
  <p:embeddedFontLst>
    <p:embeddedFont>
      <p:font typeface="Roboto Condensed Light" panose="02000000000000000000" pitchFamily="2" charset="0"/>
      <p:regular r:id="rId113"/>
      <p:italic r:id="rId114"/>
    </p:embeddedFont>
    <p:embeddedFont>
      <p:font typeface="Roboto Condensed" panose="02000000000000000000" pitchFamily="2" charset="0"/>
      <p:regular r:id="rId115"/>
      <p:bold r:id="rId116"/>
      <p:italic r:id="rId117"/>
      <p:boldItalic r:id="rId118"/>
    </p:embeddedFont>
    <p:embeddedFont>
      <p:font typeface="Open Sans Extrabold" panose="020B0906030804020204" pitchFamily="34" charset="0"/>
      <p:bold r:id="rId119"/>
      <p:boldItalic r:id="rId120"/>
    </p:embeddedFont>
    <p:embeddedFont>
      <p:font typeface="Segoe UI Black" panose="020B0A02040204020203" pitchFamily="34" charset="0"/>
      <p:bold r:id="rId121"/>
      <p:boldItalic r:id="rId122"/>
    </p:embeddedFont>
    <p:embeddedFont>
      <p:font typeface="Roboto Mono Thin" pitchFamily="2" charset="0"/>
      <p:regular r:id="rId123"/>
      <p:italic r:id="rId124"/>
    </p:embeddedFont>
    <p:embeddedFont>
      <p:font typeface="Cambria Math" panose="02040503050406030204" pitchFamily="18" charset="0"/>
      <p:regular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Shruti" panose="020B0502040204020203" pitchFamily="34" charset="0"/>
      <p:regular r:id="rId130"/>
      <p:bold r:id="rId131"/>
    </p:embeddedFont>
    <p:embeddedFont>
      <p:font typeface="Open Sans Semibold" panose="020B0706030804020204" pitchFamily="34" charset="0"/>
      <p:bold r:id="rId132"/>
      <p:boldItalic r:id="rId133"/>
    </p:embeddedFont>
    <p:embeddedFont>
      <p:font typeface="Wingdings 3" panose="05040102010807070707" pitchFamily="18" charset="2"/>
      <p:regular r:id="rId134"/>
    </p:embeddedFont>
    <p:embeddedFont>
      <p:font typeface="Wingdings 2" panose="05020102010507070707" pitchFamily="18" charset="2"/>
      <p:regular r:id="rId1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oFtGszndAt9pWN7rAxIKg==" hashData="SGGoI/+OXlsF+9ReTXz34XVytcVHmGylFoupusgKu+9mkkhbqdBIi1wKFxXIxZlcoVb/sbC+TKItzfCvVQZcM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D1C7E8"/>
    <a:srgbClr val="CC99FF"/>
    <a:srgbClr val="9900CC"/>
    <a:srgbClr val="673BBA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1" autoAdjust="0"/>
    <p:restoredTop sz="90126" autoAdjust="0"/>
  </p:normalViewPr>
  <p:slideViewPr>
    <p:cSldViewPr snapToGrid="0">
      <p:cViewPr varScale="1">
        <p:scale>
          <a:sx n="83" d="100"/>
          <a:sy n="83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34" Type="http://schemas.openxmlformats.org/officeDocument/2006/relationships/font" Target="fonts/font22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2.fntdata"/><Relationship Id="rId129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8.fntdata"/><Relationship Id="rId135" Type="http://schemas.openxmlformats.org/officeDocument/2006/relationships/font" Target="fonts/font2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131" Type="http://schemas.openxmlformats.org/officeDocument/2006/relationships/font" Target="fonts/font19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32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33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10590-56DA-4D34-BE11-E18D471AF093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937-A394-4545-B38F-572F3B5CB1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7034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54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 Controller is an external device that controls the transfer of data between I/O device and memory without the involvement of the processor. It holds the ability to directly access the main memory for read or write operation.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11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14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5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5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6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8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09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0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N-type metal-oxide-semiconductor logic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3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5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17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35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16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39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23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NPN transistor</a:t>
            </a:r>
            <a:r>
              <a:rPr lang="en-US" dirty="0" smtClean="0"/>
              <a:t> has electrons as majority charge carriers whereas the </a:t>
            </a:r>
            <a:r>
              <a:rPr lang="en-US" b="1" dirty="0" smtClean="0"/>
              <a:t>PNP transistor</a:t>
            </a:r>
            <a:r>
              <a:rPr lang="en-US" dirty="0" smtClean="0"/>
              <a:t> has holes as majority charge carrier. The mobility of electrons is better than mobility of holes. So a </a:t>
            </a:r>
            <a:r>
              <a:rPr lang="en-US" b="1" dirty="0" smtClean="0"/>
              <a:t>NPN transistor</a:t>
            </a:r>
            <a:r>
              <a:rPr lang="en-US" dirty="0" smtClean="0"/>
              <a:t> is faster in operation than a </a:t>
            </a:r>
            <a:r>
              <a:rPr lang="en-US" b="1" dirty="0" smtClean="0"/>
              <a:t>PNP transistor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6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3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7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99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8086- 16-nit</a:t>
            </a:r>
          </a:p>
          <a:p>
            <a:r>
              <a:rPr lang="en-US" dirty="0" smtClean="0"/>
              <a:t>386,486-32 bit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0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95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3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computer, a </a:t>
            </a:r>
            <a:r>
              <a:rPr lang="en-US" b="1" dirty="0" smtClean="0"/>
              <a:t>vectored interrupt</a:t>
            </a:r>
            <a:r>
              <a:rPr lang="en-US" dirty="0" smtClean="0"/>
              <a:t> is an I/O </a:t>
            </a:r>
            <a:r>
              <a:rPr lang="en-US" b="1" dirty="0" smtClean="0"/>
              <a:t>interrupt</a:t>
            </a:r>
            <a:r>
              <a:rPr lang="en-US" dirty="0" smtClean="0"/>
              <a:t> that tells the part of the computer that handles I/O </a:t>
            </a:r>
            <a:r>
              <a:rPr lang="en-US" b="1" dirty="0" smtClean="0"/>
              <a:t>interrupts</a:t>
            </a:r>
            <a:r>
              <a:rPr lang="en-US" dirty="0" smtClean="0"/>
              <a:t> at the hardware level that a request for attention from an I/O device has been received and also identifies the device that sent the request.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</a:t>
            </a:r>
            <a:r>
              <a:rPr lang="en-US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Sharma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9376229" y="316906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4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Microprocessor and Interfacing </a:t>
            </a:r>
          </a:p>
          <a:p>
            <a:r>
              <a:rPr lang="en-IN" b="1" dirty="0" smtClean="0">
                <a:ea typeface="Roboto Mono Thin" pitchFamily="2" charset="0"/>
              </a:rPr>
              <a:t>(MPI)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7810216" y="4100733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00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</a:t>
            </a:r>
            <a:r>
              <a:rPr lang="en-IN" sz="1200" b="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Microprocessor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00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0" y="6093592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9434286" y="6064563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58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95" r:id="rId10"/>
    <p:sldLayoutId id="2147483689" r:id="rId11"/>
    <p:sldLayoutId id="2147483693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Unit-3:</a:t>
            </a:r>
            <a:br>
              <a:rPr lang="en-IN" dirty="0"/>
            </a:br>
            <a:r>
              <a:rPr lang="en-IN" dirty="0"/>
              <a:t>8085 Microprocessor</a:t>
            </a:r>
            <a:r>
              <a:rPr lang="en-IN" sz="4400" dirty="0" smtClean="0"/>
              <a:t/>
            </a:r>
            <a:br>
              <a:rPr lang="en-IN" sz="4400" dirty="0" smtClean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Swati R Sharma</a:t>
            </a:r>
            <a:endParaRPr lang="en-IN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Microprocessor and Interfacing</a:t>
            </a:r>
          </a:p>
          <a:p>
            <a:r>
              <a:rPr lang="en-US" dirty="0" smtClean="0">
                <a:latin typeface="+mj-lt"/>
              </a:rPr>
              <a:t>(MPI)</a:t>
            </a:r>
          </a:p>
          <a:p>
            <a:r>
              <a:rPr lang="en-US" dirty="0" smtClean="0">
                <a:latin typeface="+mj-lt"/>
              </a:rPr>
              <a:t>GTU # 3160712</a:t>
            </a:r>
          </a:p>
        </p:txBody>
      </p:sp>
      <p:pic>
        <p:nvPicPr>
          <p:cNvPr id="11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General Purpose Registers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general purpose registers to store 8-bit data </a:t>
            </a:r>
            <a:r>
              <a:rPr lang="en-US" dirty="0" smtClean="0">
                <a:solidFill>
                  <a:srgbClr val="5430AA"/>
                </a:solidFill>
              </a:rPr>
              <a:t>B, C, D, E, H </a:t>
            </a:r>
            <a:r>
              <a:rPr lang="en-US" dirty="0" smtClean="0"/>
              <a:t>&amp;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L.</a:t>
            </a:r>
            <a:endParaRPr lang="en-US" dirty="0">
              <a:solidFill>
                <a:srgbClr val="5430AA"/>
              </a:solidFill>
            </a:endParaRPr>
          </a:p>
          <a:p>
            <a:r>
              <a:rPr lang="en-US" dirty="0" smtClean="0"/>
              <a:t>Can be combined as fixed register pairs – </a:t>
            </a:r>
            <a:r>
              <a:rPr lang="en-US" dirty="0" smtClean="0">
                <a:solidFill>
                  <a:srgbClr val="5430AA"/>
                </a:solidFill>
              </a:rPr>
              <a:t>BC, </a:t>
            </a:r>
            <a:r>
              <a:rPr lang="en-US" dirty="0">
                <a:solidFill>
                  <a:srgbClr val="5430AA"/>
                </a:solidFill>
              </a:rPr>
              <a:t>DE</a:t>
            </a:r>
            <a:r>
              <a:rPr lang="en-US" dirty="0" smtClean="0">
                <a:solidFill>
                  <a:srgbClr val="5430AA"/>
                </a:solidFill>
              </a:rPr>
              <a:t>, </a:t>
            </a:r>
            <a:r>
              <a:rPr lang="en-US" dirty="0">
                <a:solidFill>
                  <a:srgbClr val="5430AA"/>
                </a:solidFill>
              </a:rPr>
              <a:t>HL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to perform </a:t>
            </a:r>
            <a:r>
              <a:rPr lang="en-US" dirty="0" smtClean="0">
                <a:solidFill>
                  <a:srgbClr val="5430AA"/>
                </a:solidFill>
              </a:rPr>
              <a:t>16 </a:t>
            </a:r>
            <a:r>
              <a:rPr lang="en-US" dirty="0" smtClean="0"/>
              <a:t>bit operations.</a:t>
            </a:r>
            <a:endParaRPr lang="en-US" dirty="0"/>
          </a:p>
          <a:p>
            <a:r>
              <a:rPr lang="en-US" dirty="0" smtClean="0"/>
              <a:t>Used to store or copy data using data copy instructions.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4272" y="33499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(8)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4272" y="38071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(8)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99612" y="38071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99612" y="33499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4272" y="4266453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(8)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9612" y="4266453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</p:spTree>
    <p:extLst>
      <p:ext uri="{BB962C8B-B14F-4D97-AF65-F5344CB8AC3E}">
        <p14:creationId xmlns:p14="http://schemas.microsoft.com/office/powerpoint/2010/main" val="13927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B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B9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FFE4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FFE4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C5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C5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39" y="4040280"/>
            <a:ext cx="96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2885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34354" y="3873817"/>
            <a:ext cx="54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00377" y="3940897"/>
            <a:ext cx="2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1497" y="439082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71657" y="4440114"/>
            <a:ext cx="32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00248" y="3644084"/>
            <a:ext cx="4194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00877" y="4452607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14525" y="5202159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14525" y="5966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24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19679" y="3547231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7094"/>
              </p:ext>
            </p:extLst>
          </p:nvPr>
        </p:nvGraphicFramePr>
        <p:xfrm>
          <a:off x="6015905" y="91440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61054" y="32964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61276"/>
              </p:ext>
            </p:extLst>
          </p:nvPr>
        </p:nvGraphicFramePr>
        <p:xfrm>
          <a:off x="6014525" y="130140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32816"/>
              </p:ext>
            </p:extLst>
          </p:nvPr>
        </p:nvGraphicFramePr>
        <p:xfrm>
          <a:off x="6014525" y="165905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06264" y="16277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1468" y="169840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108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23" idx="3"/>
          </p:cNvCxnSpPr>
          <p:nvPr/>
        </p:nvCxnSpPr>
        <p:spPr>
          <a:xfrm>
            <a:off x="3773961" y="4573449"/>
            <a:ext cx="1595067" cy="3580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61054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61054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756"/>
              </p:ext>
            </p:extLst>
          </p:nvPr>
        </p:nvGraphicFramePr>
        <p:xfrm>
          <a:off x="6014525" y="202834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4914" y="2042828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  <a:endParaRPr lang="en-US" sz="16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36308" y="2104505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>
            <a:off x="3762740" y="3486669"/>
            <a:ext cx="182493" cy="853572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Delay 62"/>
          <p:cNvSpPr/>
          <p:nvPr/>
        </p:nvSpPr>
        <p:spPr>
          <a:xfrm>
            <a:off x="5455463" y="340644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40522" y="348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</p:spTree>
    <p:extLst>
      <p:ext uri="{BB962C8B-B14F-4D97-AF65-F5344CB8AC3E}">
        <p14:creationId xmlns:p14="http://schemas.microsoft.com/office/powerpoint/2010/main" val="41109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5" grpId="0"/>
      <p:bldP spid="55" grpId="1"/>
      <p:bldP spid="65" grpId="0"/>
      <p:bldP spid="65" grpId="1"/>
      <p:bldP spid="122" grpId="0"/>
      <p:bldP spid="123" grpId="0"/>
      <p:bldP spid="123" grpId="1"/>
      <p:bldP spid="1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39" y="4040280"/>
            <a:ext cx="88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3" y="3873817"/>
            <a:ext cx="53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35393" y="3937317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51813" y="4405541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132062" y="4452814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321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430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12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93769"/>
              </p:ext>
            </p:extLst>
          </p:nvPr>
        </p:nvGraphicFramePr>
        <p:xfrm>
          <a:off x="6015905" y="91440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9673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72924"/>
              </p:ext>
            </p:extLst>
          </p:nvPr>
        </p:nvGraphicFramePr>
        <p:xfrm>
          <a:off x="6015757" y="129807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47090"/>
              </p:ext>
            </p:extLst>
          </p:nvPr>
        </p:nvGraphicFramePr>
        <p:xfrm>
          <a:off x="6019571" y="168174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4114" y="16531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9318" y="172380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29442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55508"/>
              </p:ext>
            </p:extLst>
          </p:nvPr>
        </p:nvGraphicFramePr>
        <p:xfrm>
          <a:off x="6019571" y="2052714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42764" y="2068228"/>
            <a:ext cx="10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4158" y="2116458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3543"/>
              </p:ext>
            </p:extLst>
          </p:nvPr>
        </p:nvGraphicFramePr>
        <p:xfrm>
          <a:off x="6019571" y="242368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86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6366" y="3873817"/>
            <a:ext cx="52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8009" y="3953597"/>
            <a:ext cx="25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2451" y="4465514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448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557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08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59102"/>
              </p:ext>
            </p:extLst>
          </p:nvPr>
        </p:nvGraphicFramePr>
        <p:xfrm>
          <a:off x="6011384" y="92784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01775"/>
              </p:ext>
            </p:extLst>
          </p:nvPr>
        </p:nvGraphicFramePr>
        <p:xfrm>
          <a:off x="6011384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66082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437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85664"/>
              </p:ext>
            </p:extLst>
          </p:nvPr>
        </p:nvGraphicFramePr>
        <p:xfrm>
          <a:off x="6011384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53604"/>
              </p:ext>
            </p:extLst>
          </p:nvPr>
        </p:nvGraphicFramePr>
        <p:xfrm>
          <a:off x="6011384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44082"/>
              </p:ext>
            </p:extLst>
          </p:nvPr>
        </p:nvGraphicFramePr>
        <p:xfrm>
          <a:off x="6011384" y="242356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2" grpId="0"/>
      <p:bldP spid="12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9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811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5367" y="3873817"/>
            <a:ext cx="52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0775" y="392502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85071" y="4436938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96033" y="3644084"/>
            <a:ext cx="427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00877" y="4454988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14525" y="5204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14525" y="5966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03916" y="5041584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5684" y="5112266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05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6023"/>
              </p:ext>
            </p:extLst>
          </p:nvPr>
        </p:nvGraphicFramePr>
        <p:xfrm>
          <a:off x="6011384" y="94129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06658"/>
              </p:ext>
            </p:extLst>
          </p:nvPr>
        </p:nvGraphicFramePr>
        <p:xfrm>
          <a:off x="6011384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66082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610100"/>
            <a:ext cx="1635227" cy="1513090"/>
          </a:xfrm>
          <a:prstGeom prst="bentConnector3">
            <a:avLst>
              <a:gd name="adj1" fmla="val 399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77987"/>
              </p:ext>
            </p:extLst>
          </p:nvPr>
        </p:nvGraphicFramePr>
        <p:xfrm>
          <a:off x="6011384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347396"/>
              </p:ext>
            </p:extLst>
          </p:nvPr>
        </p:nvGraphicFramePr>
        <p:xfrm>
          <a:off x="6011384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68654"/>
              </p:ext>
            </p:extLst>
          </p:nvPr>
        </p:nvGraphicFramePr>
        <p:xfrm>
          <a:off x="6011384" y="242356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87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40552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3791660" y="3474583"/>
            <a:ext cx="150437" cy="1591056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/>
          <p:nvPr/>
        </p:nvCxnSpPr>
        <p:spPr>
          <a:xfrm>
            <a:off x="3754455" y="4050842"/>
            <a:ext cx="1628221" cy="1310349"/>
          </a:xfrm>
          <a:prstGeom prst="bentConnector3">
            <a:avLst>
              <a:gd name="adj1" fmla="val 49186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798967" y="4606967"/>
            <a:ext cx="1554480" cy="229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/>
      <p:bldP spid="53" grpId="1"/>
      <p:bldP spid="65" grpId="0"/>
      <p:bldP spid="65" grpId="1"/>
      <p:bldP spid="122" grpId="0"/>
      <p:bldP spid="122" grpId="1"/>
      <p:bldP spid="123" grpId="0"/>
      <p:bldP spid="7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7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139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9736" y="3873817"/>
            <a:ext cx="5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45351" y="3925021"/>
            <a:ext cx="25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7771" y="4451226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321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56530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2084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493833" y="5817654"/>
            <a:ext cx="76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593193" y="5888335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93833" y="5041584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574960" y="5112266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864" y="4327416"/>
            <a:ext cx="10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09721" y="4376393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0865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21910" y="3520609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64306"/>
              </p:ext>
            </p:extLst>
          </p:nvPr>
        </p:nvGraphicFramePr>
        <p:xfrm>
          <a:off x="6011384" y="92784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89" y="990600"/>
            <a:ext cx="2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6778"/>
              </p:ext>
            </p:extLst>
          </p:nvPr>
        </p:nvGraphicFramePr>
        <p:xfrm>
          <a:off x="6011384" y="129983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819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52635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>
              <a:gd name="adj1" fmla="val 52667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90977"/>
              </p:ext>
            </p:extLst>
          </p:nvPr>
        </p:nvGraphicFramePr>
        <p:xfrm>
          <a:off x="6011384" y="166900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697055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45285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8893"/>
              </p:ext>
            </p:extLst>
          </p:nvPr>
        </p:nvGraphicFramePr>
        <p:xfrm>
          <a:off x="6011384" y="203809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14380"/>
              </p:ext>
            </p:extLst>
          </p:nvPr>
        </p:nvGraphicFramePr>
        <p:xfrm>
          <a:off x="6011384" y="2410116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123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39805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122" idx="3"/>
            <a:endCxn id="26" idx="2"/>
          </p:cNvCxnSpPr>
          <p:nvPr/>
        </p:nvCxnSpPr>
        <p:spPr>
          <a:xfrm>
            <a:off x="3806015" y="4050842"/>
            <a:ext cx="1576660" cy="1310349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48858"/>
              </p:ext>
            </p:extLst>
          </p:nvPr>
        </p:nvGraphicFramePr>
        <p:xfrm>
          <a:off x="6011384" y="277928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9707808" y="2805954"/>
            <a:ext cx="7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9804829" y="2876635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4911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9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1" grpId="0"/>
      <p:bldP spid="51" grpId="1"/>
      <p:bldP spid="65" grpId="0"/>
      <p:bldP spid="65" grpId="1"/>
      <p:bldP spid="122" grpId="0"/>
      <p:bldP spid="123" grpId="0"/>
      <p:bldP spid="123" grpId="1"/>
      <p:bldP spid="7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243732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401240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242427"/>
            <a:ext cx="7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5259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595996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72718" y="4075964"/>
            <a:ext cx="53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99783" y="4126716"/>
            <a:ext cx="231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596979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83257" y="4652736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60869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64976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96240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81000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83432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419601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460669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773304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620904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645230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517153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21260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5252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3728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3971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93353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97460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2872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61348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61591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70548" y="6019801"/>
            <a:ext cx="79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441915" y="6050802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74981" y="5243731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6266" y="5251103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529563"/>
            <a:ext cx="109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577793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6879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736203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22653"/>
              </p:ext>
            </p:extLst>
          </p:nvPr>
        </p:nvGraphicFramePr>
        <p:xfrm>
          <a:off x="6015905" y="94129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5174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16280"/>
              </p:ext>
            </p:extLst>
          </p:nvPr>
        </p:nvGraphicFramePr>
        <p:xfrm>
          <a:off x="6015905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5156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687972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4132700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498770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4000500"/>
            <a:ext cx="1632501" cy="260130"/>
          </a:xfrm>
          <a:prstGeom prst="bentConnector3">
            <a:avLst>
              <a:gd name="adj1" fmla="val 52667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773304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920569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5143139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4068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5909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583639"/>
              </p:ext>
            </p:extLst>
          </p:nvPr>
        </p:nvGraphicFramePr>
        <p:xfrm>
          <a:off x="6015905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10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04136"/>
              </p:ext>
            </p:extLst>
          </p:nvPr>
        </p:nvGraphicFramePr>
        <p:xfrm>
          <a:off x="6015905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77518"/>
              </p:ext>
            </p:extLst>
          </p:nvPr>
        </p:nvGraphicFramePr>
        <p:xfrm>
          <a:off x="6015905" y="242336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123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39805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09349" y="4260631"/>
            <a:ext cx="1673327" cy="1302707"/>
          </a:xfrm>
          <a:prstGeom prst="bentConnector3">
            <a:avLst>
              <a:gd name="adj1" fmla="val 52411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53658"/>
              </p:ext>
            </p:extLst>
          </p:nvPr>
        </p:nvGraphicFramePr>
        <p:xfrm>
          <a:off x="6015905" y="279198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9707807" y="2805954"/>
            <a:ext cx="74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9804830" y="2876635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774147"/>
            <a:ext cx="1635227" cy="1551190"/>
          </a:xfrm>
          <a:prstGeom prst="bentConnector3">
            <a:avLst>
              <a:gd name="adj1" fmla="val 34911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56931"/>
              </p:ext>
            </p:extLst>
          </p:nvPr>
        </p:nvGraphicFramePr>
        <p:xfrm>
          <a:off x="6015905" y="316185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6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2" grpId="0"/>
      <p:bldP spid="1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Generating Control Signals</a:t>
            </a: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94358"/>
              </p:ext>
            </p:extLst>
          </p:nvPr>
        </p:nvGraphicFramePr>
        <p:xfrm>
          <a:off x="3574921" y="156035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4169398" y="1623102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30202" y="1623102"/>
            <a:ext cx="279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49482" y="1623102"/>
            <a:ext cx="3799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/>
          </p:nvPr>
        </p:nvGraphicFramePr>
        <p:xfrm>
          <a:off x="3574921" y="2298834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7173129" y="22809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7258333" y="2351634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Table 123"/>
          <p:cNvGraphicFramePr>
            <a:graphicFrameLocks noGrp="1"/>
          </p:cNvGraphicFramePr>
          <p:nvPr>
            <p:extLst/>
          </p:nvPr>
        </p:nvGraphicFramePr>
        <p:xfrm>
          <a:off x="3574921" y="2667999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7101779" y="2696054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203173" y="2757731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3574921" y="303709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3574921" y="3785696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7313268" y="3831452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385036" y="3902134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/>
          </p:nvPr>
        </p:nvGraphicFramePr>
        <p:xfrm>
          <a:off x="3574921" y="416066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7263158" y="4174633"/>
            <a:ext cx="72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7360180" y="4245314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3574921" y="453053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3574921" y="192679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3574921" y="340929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HLT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Exam Questions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23733"/>
              </p:ext>
            </p:extLst>
          </p:nvPr>
        </p:nvGraphicFramePr>
        <p:xfrm>
          <a:off x="149754" y="966347"/>
          <a:ext cx="11604316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439"/>
                <a:gridCol w="11143877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smtClean="0"/>
                        <a:t>Sr.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smtClean="0"/>
                        <a:t>GTU Questions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 will the multiplexed address/data bus (AD0-AD7) of the 8085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microprocessor be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demultiplexed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 the flag register of the 8085 microprocessor with examples.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the interfacing of a 4KB EPROM having a starting address 2000h and two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2KB static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RAMs having starting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addresses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4000h and 8000h, respectively, with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8085 microprocessor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Use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demultiplexed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address/data lines and use 3-to-8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decoder (74LS138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and explain the internal block diagram of 8085 microprocessor.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 the sequence of events that occurs when the 8085 MPU reads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from memory.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 8085 Programming Model and Flag Register.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Discuss the programming model of 8085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μP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the help of suitable diagram.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and Explain the pin diagram of 8085 microprocessor.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0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00870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/>
                <a:gridCol w="91810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/>
                        <a:t>Microprocessor Architecture, Programming, and Applications with the 8085, Ramesh S. </a:t>
                      </a:r>
                      <a:r>
                        <a:rPr lang="en-US" sz="2000" kern="1200" dirty="0" err="1" smtClean="0"/>
                        <a:t>Gaonkar</a:t>
                      </a:r>
                      <a:r>
                        <a:rPr lang="en-US" sz="2000" kern="1200" dirty="0" smtClean="0"/>
                        <a:t> Pub: </a:t>
                      </a:r>
                      <a:r>
                        <a:rPr lang="en-US" sz="2000" kern="1200" dirty="0" err="1" smtClean="0"/>
                        <a:t>Penram</a:t>
                      </a:r>
                      <a:r>
                        <a:rPr lang="en-US" sz="2000" kern="1200" dirty="0" smtClean="0"/>
                        <a:t> International</a:t>
                      </a:r>
                      <a:endParaRPr lang="en-IN" sz="20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781045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188031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6497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1069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1069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6497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565962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565962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023163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488867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069312"/>
            <a:ext cx="1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0772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444332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54638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451620"/>
            <a:ext cx="920082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35614" y="5419890"/>
            <a:ext cx="183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190873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70267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62090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297212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6778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Accumulator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587449" cy="5590565"/>
          </a:xfrm>
        </p:spPr>
        <p:txBody>
          <a:bodyPr/>
          <a:lstStyle/>
          <a:p>
            <a:r>
              <a:rPr lang="en-US" dirty="0" smtClean="0"/>
              <a:t>8 - bit register, identified as </a:t>
            </a:r>
            <a:r>
              <a:rPr lang="en-US" b="1" dirty="0" smtClean="0">
                <a:solidFill>
                  <a:srgbClr val="5430AA"/>
                </a:solidFill>
              </a:rPr>
              <a:t>A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 smtClean="0"/>
              <a:t>Part of ALU</a:t>
            </a:r>
            <a:endParaRPr lang="en-US" dirty="0"/>
          </a:p>
          <a:p>
            <a:r>
              <a:rPr lang="en-US" dirty="0" smtClean="0"/>
              <a:t>Used to store 8-bit data to perform </a:t>
            </a:r>
            <a:r>
              <a:rPr lang="en-US" b="1" dirty="0" smtClean="0"/>
              <a:t>arithmetic</a:t>
            </a:r>
            <a:r>
              <a:rPr lang="en-US" dirty="0" smtClean="0"/>
              <a:t> &amp; </a:t>
            </a:r>
            <a:r>
              <a:rPr lang="en-US" b="1" dirty="0" smtClean="0"/>
              <a:t>logical</a:t>
            </a:r>
            <a:r>
              <a:rPr lang="en-US" dirty="0" smtClean="0"/>
              <a:t> operations.</a:t>
            </a:r>
            <a:endParaRPr lang="en-US" dirty="0"/>
          </a:p>
          <a:p>
            <a:r>
              <a:rPr lang="en-US" dirty="0" smtClean="0"/>
              <a:t>Result of operation is stored in </a:t>
            </a:r>
            <a:r>
              <a:rPr lang="en-US" dirty="0" smtClean="0">
                <a:solidFill>
                  <a:srgbClr val="5430AA"/>
                </a:solidFill>
              </a:rPr>
              <a:t>Accumulator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91" y="863444"/>
            <a:ext cx="5933315" cy="36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473786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737375"/>
            <a:ext cx="661916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6" y="5832143"/>
            <a:ext cx="18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476628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82967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74790" y="1476628"/>
            <a:ext cx="466344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950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Flag Register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964948"/>
              </p:ext>
            </p:extLst>
          </p:nvPr>
        </p:nvGraphicFramePr>
        <p:xfrm>
          <a:off x="131763" y="1023254"/>
          <a:ext cx="119284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059"/>
                <a:gridCol w="1491059"/>
                <a:gridCol w="1491059"/>
                <a:gridCol w="1491059"/>
                <a:gridCol w="1491059"/>
                <a:gridCol w="1491059"/>
                <a:gridCol w="1491059"/>
                <a:gridCol w="14910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Z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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</a:t>
                      </a:r>
                      <a:endParaRPr lang="en-US" sz="1800" b="1" kern="120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</a:t>
                      </a:r>
                      <a:endParaRPr lang="en-US" sz="1800" b="1" kern="120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CY</a:t>
                      </a:r>
                      <a:endParaRPr lang="en-US" b="1" dirty="0"/>
                    </a:p>
                  </a:txBody>
                  <a:tcPr marL="124471" marR="124471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16138"/>
              </p:ext>
            </p:extLst>
          </p:nvPr>
        </p:nvGraphicFramePr>
        <p:xfrm>
          <a:off x="131431" y="672450"/>
          <a:ext cx="119166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585"/>
                <a:gridCol w="1489585"/>
                <a:gridCol w="1489585"/>
                <a:gridCol w="1489585"/>
                <a:gridCol w="1489585"/>
                <a:gridCol w="1489585"/>
                <a:gridCol w="1489585"/>
                <a:gridCol w="14895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0</a:t>
                      </a:r>
                      <a:endParaRPr lang="en-US" b="1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297325" y="2070111"/>
            <a:ext cx="3390900" cy="1360797"/>
          </a:xfrm>
          <a:prstGeom prst="wedgeRoundRectCallout">
            <a:avLst>
              <a:gd name="adj1" fmla="val -33282"/>
              <a:gd name="adj2" fmla="val -9310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S -Sign Flag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Set (1) if 7</a:t>
            </a:r>
            <a:r>
              <a:rPr lang="en-US" sz="2000" baseline="30000" dirty="0">
                <a:solidFill>
                  <a:srgbClr val="002060"/>
                </a:solidFill>
              </a:rPr>
              <a:t>th</a:t>
            </a:r>
            <a:r>
              <a:rPr lang="en-US" sz="2000" dirty="0">
                <a:solidFill>
                  <a:srgbClr val="002060"/>
                </a:solidFill>
              </a:rPr>
              <a:t> bit of result is 1;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otherwise reset (0)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6750" y="3671173"/>
            <a:ext cx="3390900" cy="914400"/>
          </a:xfrm>
          <a:prstGeom prst="wedgeRoundRectCallout">
            <a:avLst>
              <a:gd name="adj1" fmla="val -2140"/>
              <a:gd name="adj2" fmla="val -29544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Z -Zero Flag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Set (1) when result is zero; otherwise reset(0)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50500" y="3023472"/>
            <a:ext cx="2933700" cy="1802365"/>
          </a:xfrm>
          <a:prstGeom prst="wedgeRoundRectCallout">
            <a:avLst>
              <a:gd name="adj1" fmla="val -33565"/>
              <a:gd name="adj2" fmla="val -13944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AC -Auxiliary Carry Flag 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Set (1) when carry bit is generated by 3</a:t>
            </a:r>
            <a:r>
              <a:rPr lang="en-US" sz="2000" baseline="30000" dirty="0">
                <a:solidFill>
                  <a:srgbClr val="002060"/>
                </a:solidFill>
              </a:rPr>
              <a:t>rd</a:t>
            </a:r>
            <a:r>
              <a:rPr lang="en-US" sz="2000" dirty="0">
                <a:solidFill>
                  <a:srgbClr val="002060"/>
                </a:solidFill>
              </a:rPr>
              <a:t> bit &amp; passed to bit 4</a:t>
            </a:r>
            <a:r>
              <a:rPr lang="en-US" sz="2000" baseline="30000" dirty="0">
                <a:solidFill>
                  <a:srgbClr val="002060"/>
                </a:solidFill>
              </a:rPr>
              <a:t>th</a:t>
            </a:r>
            <a:r>
              <a:rPr lang="en-US" sz="2000" dirty="0">
                <a:solidFill>
                  <a:srgbClr val="002060"/>
                </a:solidFill>
              </a:rPr>
              <a:t> bit.</a:t>
            </a:r>
            <a:endParaRPr lang="en-US" sz="2000" baseline="-25000" dirty="0">
              <a:solidFill>
                <a:srgbClr val="00206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916850" y="1751270"/>
            <a:ext cx="4267200" cy="1295400"/>
          </a:xfrm>
          <a:prstGeom prst="wedgeRoundRectCallout">
            <a:avLst>
              <a:gd name="adj1" fmla="val 8969"/>
              <a:gd name="adj2" fmla="val -7494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P -Parity Flag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Set (1) if result has even no. of 1’s &amp; Reset(0) if result has odd no. of 1’s</a:t>
            </a:r>
            <a:endParaRPr lang="en-US" sz="2000" baseline="-25000" dirty="0">
              <a:solidFill>
                <a:srgbClr val="00206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466417" y="2937580"/>
            <a:ext cx="2571750" cy="1573054"/>
          </a:xfrm>
          <a:prstGeom prst="wedgeRoundRectCallout">
            <a:avLst>
              <a:gd name="adj1" fmla="val 20991"/>
              <a:gd name="adj2" fmla="val -14734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CY -Carry Flag 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Set (1) if arithmetic operation results in carry;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otherwise reset(0)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1550" y="5029200"/>
            <a:ext cx="382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             1  1    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                0  0  1  0    1  0  1  0</a:t>
            </a:r>
          </a:p>
          <a:p>
            <a:r>
              <a:rPr lang="en-US" b="1" dirty="0"/>
              <a:t>          +    0  1  1  0    1  0  0  1</a:t>
            </a:r>
          </a:p>
          <a:p>
            <a:r>
              <a:rPr lang="en-US" b="1" dirty="0"/>
              <a:t>                1  0  0  1    0  0  1  1</a:t>
            </a:r>
          </a:p>
          <a:p>
            <a:r>
              <a:rPr lang="en-US" b="1" i="1" dirty="0"/>
              <a:t>	AC =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325" y="3483211"/>
            <a:ext cx="1967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0  1  0    1  0  1  0</a:t>
            </a:r>
          </a:p>
          <a:p>
            <a:r>
              <a:rPr lang="en-US" b="1" i="1" dirty="0"/>
              <a:t>S =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6560" y="4825838"/>
            <a:ext cx="1337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1  0  1  0</a:t>
            </a:r>
          </a:p>
          <a:p>
            <a:r>
              <a:rPr lang="en-US" b="1" dirty="0"/>
              <a:t> - 1  0  1  0</a:t>
            </a:r>
          </a:p>
          <a:p>
            <a:r>
              <a:rPr lang="en-US" b="1" dirty="0">
                <a:solidFill>
                  <a:srgbClr val="FF0000"/>
                </a:solidFill>
              </a:rPr>
              <a:t>   0  0  0  0</a:t>
            </a:r>
          </a:p>
          <a:p>
            <a:r>
              <a:rPr lang="en-US" b="1" i="1" dirty="0"/>
              <a:t>   Z = 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078960" y="5456254"/>
            <a:ext cx="9906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91151" y="5877263"/>
            <a:ext cx="2195513" cy="476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V="1">
            <a:off x="6467954" y="5453724"/>
            <a:ext cx="922239" cy="222647"/>
          </a:xfrm>
          <a:prstGeom prst="curvedConnector3">
            <a:avLst>
              <a:gd name="adj1" fmla="val 12281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30345" y="3132320"/>
            <a:ext cx="2020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0  0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  0  0  </a:t>
            </a:r>
            <a:r>
              <a:rPr lang="en-US" b="1" dirty="0">
                <a:solidFill>
                  <a:srgbClr val="FF0000"/>
                </a:solidFill>
              </a:rPr>
              <a:t>1  1</a:t>
            </a:r>
          </a:p>
          <a:p>
            <a:r>
              <a:rPr lang="en-US" b="1" i="1" dirty="0"/>
              <a:t> P = 1</a:t>
            </a:r>
            <a:endParaRPr lang="en-US" i="1" dirty="0"/>
          </a:p>
        </p:txBody>
      </p:sp>
      <p:sp>
        <p:nvSpPr>
          <p:cNvPr id="50" name="Rectangle 49"/>
          <p:cNvSpPr/>
          <p:nvPr/>
        </p:nvSpPr>
        <p:spPr>
          <a:xfrm>
            <a:off x="7580320" y="4553988"/>
            <a:ext cx="3392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             1  1      1</a:t>
            </a:r>
          </a:p>
          <a:p>
            <a:r>
              <a:rPr lang="en-US" b="1" dirty="0"/>
              <a:t>                1  0  1  0    1  0  1  0</a:t>
            </a:r>
          </a:p>
          <a:p>
            <a:r>
              <a:rPr lang="en-US" b="1" dirty="0"/>
              <a:t>          +    0  1  1  0    1  0  0  1</a:t>
            </a:r>
          </a:p>
          <a:p>
            <a:r>
              <a:rPr lang="en-US" b="1" dirty="0"/>
              <a:t>        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  0  0  0  1    0  0  1  1</a:t>
            </a:r>
          </a:p>
          <a:p>
            <a:r>
              <a:rPr lang="en-US" b="1" i="1" dirty="0"/>
              <a:t>	CY = 1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435335" y="5426935"/>
            <a:ext cx="2195513" cy="476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031185" y="1437551"/>
            <a:ext cx="1692812" cy="39229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</a:t>
            </a:r>
            <a:r>
              <a:rPr lang="en-US" sz="2000" dirty="0">
                <a:solidFill>
                  <a:srgbClr val="002060"/>
                </a:solidFill>
                <a:sym typeface="Symbol" panose="05050102010706020507" pitchFamily="18" charset="2"/>
              </a:rPr>
              <a:t>:Undefined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1" grpId="0"/>
      <p:bldP spid="21" grpId="1"/>
      <p:bldP spid="22" grpId="0"/>
      <p:bldP spid="22" grpId="1"/>
      <p:bldP spid="23" grpId="0"/>
      <p:bldP spid="23" grpId="1"/>
      <p:bldP spid="48" grpId="0"/>
      <p:bldP spid="48" grpId="1"/>
      <p:bldP spid="50" grpId="0"/>
      <p:bldP spid="50" grpId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Flag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239106" cy="5590565"/>
          </a:xfrm>
        </p:spPr>
        <p:txBody>
          <a:bodyPr/>
          <a:lstStyle/>
          <a:p>
            <a:r>
              <a:rPr lang="en-US" dirty="0" smtClean="0"/>
              <a:t>ALU has </a:t>
            </a:r>
            <a:r>
              <a:rPr lang="en-US" dirty="0" smtClean="0">
                <a:solidFill>
                  <a:srgbClr val="5430AA"/>
                </a:solidFill>
              </a:rPr>
              <a:t>5</a:t>
            </a:r>
            <a:r>
              <a:rPr lang="en-US" dirty="0" smtClean="0"/>
              <a:t> Flag Register that set/reset after an operation according to data conditions of the result in accumulator &amp; other registers</a:t>
            </a:r>
            <a:r>
              <a:rPr lang="en-US" dirty="0"/>
              <a:t>.</a:t>
            </a:r>
          </a:p>
          <a:p>
            <a:r>
              <a:rPr lang="en-US" dirty="0" smtClean="0"/>
              <a:t>Helpful in decision making process of </a:t>
            </a:r>
            <a:r>
              <a:rPr lang="en-US" dirty="0" smtClean="0">
                <a:sym typeface="Symbol" panose="05050102010706020507" pitchFamily="18" charset="2"/>
              </a:rPr>
              <a:t>microprocessor.</a:t>
            </a:r>
            <a:endParaRPr lang="en-US" dirty="0"/>
          </a:p>
          <a:p>
            <a:r>
              <a:rPr lang="en-US" dirty="0" smtClean="0"/>
              <a:t>Conditions are tested through software instructions.</a:t>
            </a:r>
          </a:p>
          <a:p>
            <a:pPr marL="0" indent="0" algn="l">
              <a:buNone/>
            </a:pPr>
            <a:r>
              <a:rPr lang="en-US" dirty="0" smtClean="0"/>
              <a:t>     For e.g.</a:t>
            </a:r>
          </a:p>
          <a:p>
            <a:pPr indent="0" algn="l">
              <a:buNone/>
            </a:pPr>
            <a:r>
              <a:rPr lang="en-US" dirty="0" smtClean="0">
                <a:solidFill>
                  <a:srgbClr val="5430AA"/>
                </a:solidFill>
              </a:rPr>
              <a:t>JC</a:t>
            </a:r>
            <a:r>
              <a:rPr lang="en-US" dirty="0" smtClean="0"/>
              <a:t> (Jump On Carry) is implemented to change the sequence of program when </a:t>
            </a:r>
            <a:r>
              <a:rPr lang="en-US" dirty="0" smtClean="0">
                <a:solidFill>
                  <a:srgbClr val="5430AA"/>
                </a:solidFill>
              </a:rPr>
              <a:t>CY</a:t>
            </a:r>
            <a:r>
              <a:rPr lang="en-US" dirty="0" smtClean="0"/>
              <a:t>(Carry Flag) is set(1).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84" y="863444"/>
            <a:ext cx="6456473" cy="39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473786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8"/>
            <a:ext cx="1672850" cy="3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722861"/>
            <a:ext cx="661916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5" y="5832143"/>
            <a:ext cx="17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476628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70267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62090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23889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Stack Pointer </a:t>
            </a:r>
            <a:r>
              <a:rPr lang="en-US" dirty="0" smtClean="0"/>
              <a:t>&amp; Program </a:t>
            </a:r>
            <a:r>
              <a:rPr lang="en-US" dirty="0"/>
              <a:t>Counter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13163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5430AA"/>
                </a:solidFill>
              </a:rPr>
              <a:t>Stack Pointer(SP)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/>
              <a:t>Used as </a:t>
            </a:r>
            <a:r>
              <a:rPr lang="en-US" dirty="0">
                <a:solidFill>
                  <a:srgbClr val="5430AA"/>
                </a:solidFill>
              </a:rPr>
              <a:t>memory </a:t>
            </a:r>
            <a:r>
              <a:rPr lang="en-US" dirty="0" smtClean="0">
                <a:solidFill>
                  <a:srgbClr val="5430AA"/>
                </a:solidFill>
              </a:rPr>
              <a:t>pointer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Points to the memory location in R/W memory, called </a:t>
            </a:r>
            <a:r>
              <a:rPr lang="en-US" dirty="0">
                <a:solidFill>
                  <a:srgbClr val="5430AA"/>
                </a:solidFill>
              </a:rPr>
              <a:t>Stack</a:t>
            </a:r>
            <a:r>
              <a:rPr lang="en-US" dirty="0"/>
              <a:t>.</a:t>
            </a:r>
          </a:p>
          <a:p>
            <a:r>
              <a:rPr lang="en-US" dirty="0"/>
              <a:t>Beginning of stack is defined by loading a 16-bit address in the stack pointer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430AA"/>
                </a:solidFill>
              </a:rPr>
              <a:t>Program </a:t>
            </a:r>
            <a:r>
              <a:rPr lang="en-US" b="1" dirty="0" smtClean="0">
                <a:solidFill>
                  <a:srgbClr val="5430AA"/>
                </a:solidFill>
              </a:rPr>
              <a:t>Counter(PC)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Microprocessor</a:t>
            </a:r>
            <a:r>
              <a:rPr lang="en-US" dirty="0" smtClean="0"/>
              <a:t> </a:t>
            </a:r>
            <a:r>
              <a:rPr lang="en-US" dirty="0"/>
              <a:t>uses PC register to </a:t>
            </a:r>
            <a:r>
              <a:rPr lang="en-US" dirty="0">
                <a:solidFill>
                  <a:srgbClr val="5430AA"/>
                </a:solidFill>
              </a:rPr>
              <a:t>sequence</a:t>
            </a:r>
            <a:r>
              <a:rPr lang="en-US" dirty="0"/>
              <a:t> the execution of instructions.</a:t>
            </a:r>
          </a:p>
          <a:p>
            <a:r>
              <a:rPr lang="en-US" dirty="0"/>
              <a:t>Its function is to point to memory address from which </a:t>
            </a:r>
            <a:r>
              <a:rPr lang="en-US" dirty="0">
                <a:solidFill>
                  <a:srgbClr val="5430AA"/>
                </a:solidFill>
              </a:rPr>
              <a:t>next byte is to be fetched</a:t>
            </a:r>
            <a:r>
              <a:rPr lang="en-US" dirty="0"/>
              <a:t>.</a:t>
            </a:r>
          </a:p>
          <a:p>
            <a:r>
              <a:rPr lang="en-US" dirty="0"/>
              <a:t>When a byte is being fetched, PC is </a:t>
            </a:r>
            <a:r>
              <a:rPr lang="en-US" dirty="0">
                <a:solidFill>
                  <a:srgbClr val="5430AA"/>
                </a:solidFill>
              </a:rPr>
              <a:t>incremented</a:t>
            </a:r>
            <a:r>
              <a:rPr lang="en-US" dirty="0"/>
              <a:t> by </a:t>
            </a:r>
            <a:r>
              <a:rPr lang="en-US" dirty="0">
                <a:solidFill>
                  <a:srgbClr val="5430AA"/>
                </a:solidFill>
              </a:rPr>
              <a:t>1</a:t>
            </a:r>
            <a:r>
              <a:rPr lang="en-US" dirty="0"/>
              <a:t> to </a:t>
            </a:r>
            <a:r>
              <a:rPr lang="en-US" dirty="0" smtClean="0"/>
              <a:t>point </a:t>
            </a:r>
            <a:r>
              <a:rPr lang="en-US" dirty="0"/>
              <a:t>next memory location.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84" y="1068751"/>
            <a:ext cx="5382931" cy="3285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0384" y="4904938"/>
            <a:ext cx="5382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 smtClean="0">
                <a:solidFill>
                  <a:srgbClr val="5430AA"/>
                </a:solidFill>
              </a:rPr>
              <a:t>GTU </a:t>
            </a:r>
            <a:r>
              <a:rPr lang="en-IN" i="1" dirty="0" err="1" smtClean="0">
                <a:solidFill>
                  <a:srgbClr val="5430AA"/>
                </a:solidFill>
              </a:rPr>
              <a:t>Que</a:t>
            </a:r>
            <a:r>
              <a:rPr lang="en-IN" i="1" dirty="0" smtClean="0">
                <a:solidFill>
                  <a:srgbClr val="5430AA"/>
                </a:solidFill>
              </a:rPr>
              <a:t>: Explain </a:t>
            </a:r>
            <a:r>
              <a:rPr lang="en-IN" i="1" dirty="0">
                <a:solidFill>
                  <a:srgbClr val="5430AA"/>
                </a:solidFill>
              </a:rPr>
              <a:t>8085 Programming </a:t>
            </a:r>
            <a:r>
              <a:rPr lang="en-IN" i="1" dirty="0" smtClean="0">
                <a:solidFill>
                  <a:srgbClr val="5430AA"/>
                </a:solidFill>
              </a:rPr>
              <a:t>Model and flag register.[7m] (W’18,W’19)</a:t>
            </a:r>
            <a:endParaRPr lang="en-IN" i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 </a:t>
            </a:r>
            <a:r>
              <a:rPr lang="en-US" smtClean="0"/>
              <a:t>Organization </a:t>
            </a:r>
            <a:r>
              <a:rPr lang="en-US" dirty="0"/>
              <a:t>of 8085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6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System </a:t>
            </a:r>
            <a:r>
              <a:rPr lang="en-US" dirty="0" smtClean="0">
                <a:latin typeface="+mn-lt"/>
              </a:rPr>
              <a:t>bus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2430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3248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4067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832431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32430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2431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3723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80430" y="2005014"/>
            <a:ext cx="0" cy="150018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54743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690430" y="1997076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287378" y="2005014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</p:cNvCxnSpPr>
          <p:nvPr/>
        </p:nvCxnSpPr>
        <p:spPr>
          <a:xfrm>
            <a:off x="2670630" y="2005013"/>
            <a:ext cx="0" cy="22883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023430" y="2027238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7" idx="2"/>
          </p:cNvCxnSpPr>
          <p:nvPr/>
        </p:nvCxnSpPr>
        <p:spPr>
          <a:xfrm flipH="1" flipV="1">
            <a:off x="5411449" y="2005014"/>
            <a:ext cx="1" cy="15001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2"/>
            <a:endCxn id="11" idx="0"/>
          </p:cNvCxnSpPr>
          <p:nvPr/>
        </p:nvCxnSpPr>
        <p:spPr>
          <a:xfrm flipH="1">
            <a:off x="5411449" y="3862387"/>
            <a:ext cx="1" cy="431006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451430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142741" y="2015333"/>
            <a:ext cx="30956" cy="227806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Subject </a:t>
            </a:r>
            <a:r>
              <a:rPr lang="en-US" dirty="0" smtClean="0">
                <a:ea typeface="Open Sans Extrabold" panose="020B0906030804020204" pitchFamily="34" charset="0"/>
                <a:cs typeface="Open Sans Extrabold" panose="020B0906030804020204" pitchFamily="34" charset="0"/>
              </a:rPr>
              <a:t>Overview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689184"/>
              </p:ext>
            </p:extLst>
          </p:nvPr>
        </p:nvGraphicFramePr>
        <p:xfrm>
          <a:off x="2057401" y="1137362"/>
          <a:ext cx="8211403" cy="3509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777"/>
                <a:gridCol w="5346959"/>
                <a:gridCol w="1718667"/>
              </a:tblGrid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Sr. No.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Unit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 </a:t>
                      </a:r>
                      <a:r>
                        <a:rPr lang="en-US" b="1" dirty="0" err="1" smtClean="0"/>
                        <a:t>Weightage</a:t>
                      </a:r>
                      <a:endParaRPr lang="en-US" b="1" dirty="0"/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Microprocessor</a:t>
                      </a:r>
                      <a:endParaRPr lang="en-US" sz="1800" b="1" kern="12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/>
                </a:tc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Microprocessor Architecture  and Operations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/>
                </a:tc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8085 Microprocessor 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Language Programming Basics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8085 Assembly Language Programs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 &amp; Subroutines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Interfacing 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Microprocessors</a:t>
                      </a:r>
                      <a:endParaRPr lang="en-US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44890" y="2336762"/>
            <a:ext cx="8211403" cy="393192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866" y="1066800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523666" y="1066800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6466" y="14155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166" y="10872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523666" y="5606534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4981" y="2457587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7367" y="2452469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0754" y="3207224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476166" y="1614418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609766" y="1613849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556154" y="3505200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3330803" y="3749522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085766" y="3720722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166568" y="3680205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010066" y="4322704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193202" y="4315421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628424" y="3670680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12241" y="51468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15740" y="47093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60585" y="5146859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523666" y="4832929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609331" y="2270118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603654" y="1607038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51926" y="1512085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780577" y="1560912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777425" y="1293068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58777" y="4811011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Address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of 16 </a:t>
            </a:r>
            <a:r>
              <a:rPr lang="en-US" dirty="0">
                <a:solidFill>
                  <a:srgbClr val="5430AA"/>
                </a:solidFill>
              </a:rPr>
              <a:t>unidirectional </a:t>
            </a:r>
            <a:r>
              <a:rPr lang="en-US" dirty="0"/>
              <a:t>lines generally identified as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/>
              <a:t> to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15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/>
              <a:t>     i.e</a:t>
            </a:r>
            <a:r>
              <a:rPr lang="en-US" dirty="0"/>
              <a:t>. bits flow from microprocessor to peripheral devices.</a:t>
            </a:r>
          </a:p>
          <a:p>
            <a:r>
              <a:rPr lang="en-US" dirty="0" smtClean="0">
                <a:solidFill>
                  <a:srgbClr val="5430AA"/>
                </a:solidFill>
              </a:rPr>
              <a:t>16</a:t>
            </a:r>
            <a:r>
              <a:rPr lang="en-US" dirty="0" smtClean="0"/>
              <a:t> address </a:t>
            </a:r>
            <a:r>
              <a:rPr lang="en-US" dirty="0"/>
              <a:t>lines are capable of addressing </a:t>
            </a:r>
            <a:r>
              <a:rPr lang="en-US" dirty="0">
                <a:solidFill>
                  <a:srgbClr val="5430AA"/>
                </a:solidFill>
              </a:rPr>
              <a:t>65536 </a:t>
            </a:r>
            <a:r>
              <a:rPr lang="en-US" dirty="0"/>
              <a:t>memory </a:t>
            </a:r>
            <a:r>
              <a:rPr lang="en-US" dirty="0" smtClean="0"/>
              <a:t>locations. So</a:t>
            </a:r>
            <a:r>
              <a:rPr lang="en-US" dirty="0"/>
              <a:t>, 8085 has </a:t>
            </a:r>
            <a:r>
              <a:rPr lang="en-US" dirty="0">
                <a:solidFill>
                  <a:srgbClr val="5430AA"/>
                </a:solidFill>
              </a:rPr>
              <a:t>64K</a:t>
            </a:r>
            <a:r>
              <a:rPr lang="en-US" dirty="0"/>
              <a:t> memory locations.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603138"/>
            <a:ext cx="6102046" cy="3634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754"/>
          <a:stretch/>
        </p:blipFill>
        <p:spPr>
          <a:xfrm>
            <a:off x="8650602" y="2777417"/>
            <a:ext cx="3198463" cy="17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6505" y="1066800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654305" y="1066800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7105" y="14155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5" y="10872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654305" y="5606534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5620" y="2457587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88006" y="2452469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91393" y="3207224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606805" y="1614418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740405" y="1613849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686793" y="3505200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21805" y="3524935"/>
            <a:ext cx="77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World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3461442" y="3749522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216405" y="3720722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297207" y="3680205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140705" y="4322704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323841" y="4315421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759063" y="3670680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42880" y="51468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46379" y="47093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191224" y="5146859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654305" y="4832929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739970" y="2270118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734293" y="1607038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2565" y="1512085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11216" y="1560912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08064" y="1293068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9416" y="4811011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080934" cy="5590565"/>
          </a:xfrm>
        </p:spPr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of 8 lines identified as </a:t>
            </a:r>
            <a:r>
              <a:rPr lang="en-US" dirty="0">
                <a:solidFill>
                  <a:srgbClr val="5430AA"/>
                </a:solidFill>
              </a:rPr>
              <a:t>D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/>
              <a:t> to </a:t>
            </a:r>
            <a:r>
              <a:rPr lang="en-US" dirty="0" smtClean="0">
                <a:solidFill>
                  <a:srgbClr val="5430AA"/>
                </a:solidFill>
              </a:rPr>
              <a:t>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/>
              <a:t>.</a:t>
            </a:r>
          </a:p>
          <a:p>
            <a:r>
              <a:rPr lang="en-US" dirty="0"/>
              <a:t>They are bidirectional i.e. data flow in both directions between microprocessor, memory &amp; peripheral.</a:t>
            </a:r>
          </a:p>
          <a:p>
            <a:r>
              <a:rPr lang="en-US" dirty="0">
                <a:solidFill>
                  <a:srgbClr val="5430AA"/>
                </a:solidFill>
              </a:rPr>
              <a:t>8</a:t>
            </a:r>
            <a:r>
              <a:rPr lang="en-US" dirty="0"/>
              <a:t> data lines enable microprocessor to manipulate data ranging from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00 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to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FF 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(2</a:t>
            </a:r>
            <a:r>
              <a:rPr lang="en-US" baseline="30000" dirty="0"/>
              <a:t>8</a:t>
            </a:r>
            <a:r>
              <a:rPr lang="en-US" dirty="0"/>
              <a:t>=256 numbers).</a:t>
            </a:r>
          </a:p>
          <a:p>
            <a:r>
              <a:rPr lang="en-US" dirty="0"/>
              <a:t>Largest number appear on data bus is </a:t>
            </a:r>
            <a:r>
              <a:rPr lang="en-US" dirty="0">
                <a:solidFill>
                  <a:srgbClr val="5430AA"/>
                </a:solidFill>
              </a:rPr>
              <a:t>1111 1111 =&gt; (255)</a:t>
            </a:r>
            <a:r>
              <a:rPr lang="en-US" baseline="-25000" dirty="0">
                <a:solidFill>
                  <a:srgbClr val="5430AA"/>
                </a:solidFill>
              </a:rPr>
              <a:t>10</a:t>
            </a:r>
            <a:r>
              <a:rPr lang="en-US" dirty="0">
                <a:solidFill>
                  <a:srgbClr val="5430AA"/>
                </a:solidFill>
              </a:rPr>
              <a:t>.</a:t>
            </a:r>
          </a:p>
          <a:p>
            <a:r>
              <a:rPr lang="en-US" dirty="0"/>
              <a:t>As Data bus is of 8-bit, 8085 is known as </a:t>
            </a:r>
            <a:r>
              <a:rPr lang="en-US" dirty="0">
                <a:solidFill>
                  <a:srgbClr val="5430AA"/>
                </a:solidFill>
              </a:rPr>
              <a:t>8-bit</a:t>
            </a:r>
            <a:r>
              <a:rPr lang="en-US" dirty="0"/>
              <a:t> Microprocessor.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43" y="863444"/>
            <a:ext cx="5530057" cy="34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9072" y="1023257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726872" y="1023257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9672" y="137199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5372" y="104366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726872" y="5562991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8187" y="2414044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0573" y="2408926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63960" y="3163681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679372" y="1570875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2972" y="1570306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759360" y="3461657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3534009" y="3705979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288972" y="3677179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369774" y="3636662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213272" y="4279161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396408" y="4271878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831630" y="3627137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15447" y="51033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18946" y="466578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263791" y="5103316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726872" y="4789386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812537" y="2226575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06860" y="1563495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55132" y="1468542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83783" y="1517369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80631" y="1249525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561983" y="4767468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Control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comprises of various single lines that carry </a:t>
            </a:r>
            <a:r>
              <a:rPr lang="en-US" dirty="0">
                <a:solidFill>
                  <a:srgbClr val="5430AA"/>
                </a:solidFill>
              </a:rPr>
              <a:t>synchronization</a:t>
            </a:r>
            <a:r>
              <a:rPr lang="en-US" dirty="0"/>
              <a:t>, </a:t>
            </a:r>
            <a:r>
              <a:rPr lang="en-US" dirty="0">
                <a:solidFill>
                  <a:srgbClr val="5430AA"/>
                </a:solidFill>
              </a:rPr>
              <a:t>timing</a:t>
            </a:r>
            <a:r>
              <a:rPr lang="en-US" dirty="0"/>
              <a:t> &amp; </a:t>
            </a:r>
            <a:r>
              <a:rPr lang="en-US" dirty="0">
                <a:solidFill>
                  <a:srgbClr val="5430AA"/>
                </a:solidFill>
              </a:rPr>
              <a:t>control signals.</a:t>
            </a:r>
          </a:p>
          <a:p>
            <a:r>
              <a:rPr lang="en-US" dirty="0"/>
              <a:t>These signals are used to identify a device type with which MPU intends to communicate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Some control signals are </a:t>
            </a:r>
            <a:r>
              <a:rPr lang="en-US" b="1" dirty="0">
                <a:solidFill>
                  <a:srgbClr val="5430AA"/>
                </a:solidFill>
              </a:rPr>
              <a:t>Read</a:t>
            </a:r>
            <a:r>
              <a:rPr lang="en-US" dirty="0"/>
              <a:t>, </a:t>
            </a:r>
            <a:r>
              <a:rPr lang="en-US" b="1" dirty="0">
                <a:solidFill>
                  <a:srgbClr val="5430AA"/>
                </a:solidFill>
              </a:rPr>
              <a:t>Write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5430AA"/>
                </a:solidFill>
              </a:rPr>
              <a:t>Opcode fetch </a:t>
            </a:r>
            <a:r>
              <a:rPr lang="en-US" dirty="0"/>
              <a:t>etc. 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681" y="2508991"/>
            <a:ext cx="6391044" cy="36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8085 </a:t>
            </a:r>
            <a:r>
              <a:rPr lang="en-US" dirty="0" smtClean="0">
                <a:ea typeface="Open Sans Semibold" panose="020B0706030804020204" pitchFamily="34" charset="0"/>
                <a:cs typeface="Open Sans Semibold" panose="020B0706030804020204" pitchFamily="34" charset="0"/>
              </a:rPr>
              <a:t>pin diagram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2775">
            <a:off x="6771730" y="576152"/>
            <a:ext cx="3640588" cy="253384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 rot="869795">
            <a:off x="6996230" y="1216176"/>
            <a:ext cx="3145971" cy="93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Open Sans Semibold" panose="020B0706030804020204" pitchFamily="34" charset="0"/>
                <a:cs typeface="Open Sans Semibold" panose="020B0706030804020204" pitchFamily="34" charset="0"/>
              </a:rPr>
              <a:t>8085 pin diagram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 rot="16200000">
            <a:off x="-1106540" y="2973267"/>
            <a:ext cx="3708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5430AA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8085 pin diagram</a:t>
            </a:r>
          </a:p>
        </p:txBody>
      </p:sp>
      <p:sp>
        <p:nvSpPr>
          <p:cNvPr id="132" name="Content Placeholder 2"/>
          <p:cNvSpPr txBox="1">
            <a:spLocks/>
          </p:cNvSpPr>
          <p:nvPr/>
        </p:nvSpPr>
        <p:spPr>
          <a:xfrm>
            <a:off x="6800122" y="304800"/>
            <a:ext cx="3867878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5430AA"/>
                </a:solidFill>
              </a:rPr>
              <a:t>8</a:t>
            </a:r>
            <a:r>
              <a:rPr lang="en-US" sz="2400" dirty="0"/>
              <a:t>-bit general purpose microprocessor.</a:t>
            </a:r>
          </a:p>
          <a:p>
            <a:r>
              <a:rPr lang="en-US" sz="2400" dirty="0"/>
              <a:t>Capable of addressing </a:t>
            </a:r>
            <a:r>
              <a:rPr lang="en-US" sz="2400" dirty="0">
                <a:solidFill>
                  <a:srgbClr val="5430AA"/>
                </a:solidFill>
              </a:rPr>
              <a:t>64K</a:t>
            </a:r>
            <a:r>
              <a:rPr lang="en-US" sz="2400" dirty="0"/>
              <a:t> of memory.</a:t>
            </a:r>
          </a:p>
          <a:p>
            <a:r>
              <a:rPr lang="en-US" sz="2400" dirty="0"/>
              <a:t>It has </a:t>
            </a:r>
            <a:r>
              <a:rPr lang="en-US" sz="2400" dirty="0">
                <a:solidFill>
                  <a:srgbClr val="5430AA"/>
                </a:solidFill>
              </a:rPr>
              <a:t>40</a:t>
            </a:r>
            <a:r>
              <a:rPr lang="en-US" sz="2400" dirty="0"/>
              <a:t> pins.</a:t>
            </a:r>
          </a:p>
          <a:p>
            <a:r>
              <a:rPr lang="en-US" sz="2400" dirty="0"/>
              <a:t>Requires </a:t>
            </a:r>
            <a:r>
              <a:rPr lang="en-US" sz="2400" dirty="0">
                <a:solidFill>
                  <a:srgbClr val="5430AA"/>
                </a:solidFill>
              </a:rPr>
              <a:t>+5V </a:t>
            </a:r>
            <a:r>
              <a:rPr lang="en-US" sz="2400" dirty="0"/>
              <a:t>single power supply.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09" y="76200"/>
            <a:ext cx="4882618" cy="65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82" y="959224"/>
            <a:ext cx="4142318" cy="5516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pin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Signals are classified </a:t>
            </a:r>
            <a:r>
              <a:rPr lang="en-US" b="1" dirty="0"/>
              <a:t>into 6</a:t>
            </a:r>
            <a:r>
              <a:rPr lang="en-US" b="1" dirty="0" smtClean="0"/>
              <a:t> groups: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Address bus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Multiplexed address/data bus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Control &amp; status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</a:rPr>
              <a:t>Power supply &amp; frequency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Externally initiated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Serial I/O ports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20357" y="3962400"/>
            <a:ext cx="1447800" cy="216173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29012" y="2576732"/>
            <a:ext cx="1447800" cy="16764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29012" y="4267200"/>
            <a:ext cx="14478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20357" y="976532"/>
            <a:ext cx="1447800" cy="547468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20357" y="6124136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129012" y="976532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29012" y="1784908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20357" y="1771461"/>
            <a:ext cx="1447800" cy="54746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20357" y="2318930"/>
            <a:ext cx="1447800" cy="1607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20357" y="1530036"/>
            <a:ext cx="1447800" cy="2190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129012" y="2084990"/>
            <a:ext cx="1447800" cy="46832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29012" y="1284573"/>
            <a:ext cx="1447800" cy="46832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0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5" grpId="0" animBg="1"/>
      <p:bldP spid="5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pin diagram: </a:t>
            </a:r>
            <a:r>
              <a:rPr lang="en-US" b="1" dirty="0">
                <a:latin typeface="+mn-lt"/>
              </a:rPr>
              <a:t>Address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16</a:t>
            </a:r>
            <a:r>
              <a:rPr lang="en-US" dirty="0" smtClean="0"/>
              <a:t> signal lines are used as address bus.</a:t>
            </a:r>
            <a:endParaRPr lang="en-US" dirty="0"/>
          </a:p>
          <a:p>
            <a:r>
              <a:rPr lang="en-US" dirty="0" smtClean="0"/>
              <a:t>However these lines are split into two segments: 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r>
              <a:rPr lang="en-US" baseline="-25000" dirty="0" smtClean="0">
                <a:solidFill>
                  <a:srgbClr val="0000FF"/>
                </a:solidFill>
              </a:rPr>
              <a:t>15 </a:t>
            </a:r>
            <a:r>
              <a:rPr lang="en-US" dirty="0" smtClean="0">
                <a:solidFill>
                  <a:srgbClr val="0000FF"/>
                </a:solidFill>
              </a:rPr>
              <a:t>- A</a:t>
            </a:r>
            <a:r>
              <a:rPr lang="en-US" baseline="-25000" dirty="0" smtClean="0">
                <a:solidFill>
                  <a:srgbClr val="0000FF"/>
                </a:solidFill>
              </a:rPr>
              <a:t>8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 </a:t>
            </a:r>
            <a:r>
              <a:rPr lang="en-US" dirty="0" smtClean="0">
                <a:solidFill>
                  <a:srgbClr val="0000FF"/>
                </a:solidFill>
              </a:rPr>
              <a:t>- AD</a:t>
            </a:r>
            <a:r>
              <a:rPr lang="en-US" baseline="-25000" dirty="0" smtClean="0">
                <a:solidFill>
                  <a:srgbClr val="0000FF"/>
                </a:solidFill>
              </a:rPr>
              <a:t>0</a:t>
            </a:r>
            <a:endParaRPr lang="en-US" baseline="-25000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A</a:t>
            </a:r>
            <a:r>
              <a:rPr lang="en-US" baseline="-25000" dirty="0" smtClean="0">
                <a:solidFill>
                  <a:srgbClr val="0000FF"/>
                </a:solidFill>
              </a:rPr>
              <a:t>15 </a:t>
            </a:r>
            <a:r>
              <a:rPr lang="en-US" dirty="0" smtClean="0">
                <a:solidFill>
                  <a:srgbClr val="0000FF"/>
                </a:solidFill>
              </a:rPr>
              <a:t>- A</a:t>
            </a:r>
            <a:r>
              <a:rPr lang="en-US" baseline="-25000" dirty="0" smtClean="0">
                <a:solidFill>
                  <a:srgbClr val="0000FF"/>
                </a:solidFill>
              </a:rPr>
              <a:t>8 </a:t>
            </a:r>
            <a:r>
              <a:rPr lang="en-US" dirty="0" smtClean="0"/>
              <a:t>are unidirectional and used to carry high-order address of 16-bit address.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 </a:t>
            </a:r>
            <a:r>
              <a:rPr lang="en-US" dirty="0" smtClean="0">
                <a:solidFill>
                  <a:srgbClr val="0000FF"/>
                </a:solidFill>
              </a:rPr>
              <a:t>- AD</a:t>
            </a:r>
            <a:r>
              <a:rPr lang="en-US" baseline="-25000" dirty="0" smtClean="0">
                <a:solidFill>
                  <a:srgbClr val="0000FF"/>
                </a:solidFill>
              </a:rPr>
              <a:t>0 </a:t>
            </a:r>
            <a:r>
              <a:rPr lang="en-US" dirty="0" smtClean="0"/>
              <a:t>are used for dual purpose.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56" name="Rectangle 255"/>
          <p:cNvSpPr/>
          <p:nvPr/>
        </p:nvSpPr>
        <p:spPr>
          <a:xfrm>
            <a:off x="9296400" y="4095702"/>
            <a:ext cx="1181100" cy="210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4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665118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5430AA"/>
                </a:solidFill>
              </a:defRPr>
            </a:lvl1pPr>
            <a:lvl2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  <a:defRPr sz="2400">
                <a:solidFill>
                  <a:srgbClr val="424242"/>
                </a:solidFill>
              </a:defRPr>
            </a:lvl2pPr>
            <a:lvl3pPr marL="1200150" lvl="2" indent="-285750">
              <a:lnSpc>
                <a:spcPct val="150000"/>
              </a:lnSpc>
              <a:buClr>
                <a:srgbClr val="673BBA"/>
              </a:buClr>
              <a:buFont typeface="Wingdings" panose="05000000000000000000" pitchFamily="2" charset="2"/>
              <a:buChar char="ü"/>
              <a:defRPr sz="2000">
                <a:solidFill>
                  <a:srgbClr val="424242"/>
                </a:solidFill>
              </a:defRPr>
            </a:lvl3pPr>
          </a:lstStyle>
          <a:p>
            <a:r>
              <a:rPr lang="en-US" dirty="0"/>
              <a:t>Topics to be covered</a:t>
            </a:r>
          </a:p>
          <a:p>
            <a:pPr lvl="1"/>
            <a:r>
              <a:rPr lang="en-US" dirty="0"/>
              <a:t>Introduction to 8085</a:t>
            </a:r>
          </a:p>
          <a:p>
            <a:pPr lvl="1"/>
            <a:r>
              <a:rPr lang="en-US" dirty="0"/>
              <a:t>8085 Programming Model</a:t>
            </a:r>
          </a:p>
          <a:p>
            <a:pPr lvl="1"/>
            <a:r>
              <a:rPr lang="en-US" dirty="0"/>
              <a:t>Bus Organization of 8085</a:t>
            </a:r>
          </a:p>
          <a:p>
            <a:pPr lvl="1"/>
            <a:r>
              <a:rPr lang="en-US" dirty="0"/>
              <a:t>8085 pin diagram</a:t>
            </a:r>
          </a:p>
          <a:p>
            <a:pPr lvl="1"/>
            <a:r>
              <a:rPr lang="en-US" dirty="0"/>
              <a:t>8085 Architecture/Block Diagram</a:t>
            </a:r>
          </a:p>
          <a:p>
            <a:pPr lvl="1"/>
            <a:r>
              <a:rPr lang="en-US" dirty="0"/>
              <a:t>T-States, Machine and Instruction Cycle</a:t>
            </a:r>
          </a:p>
          <a:p>
            <a:pPr lvl="1"/>
            <a:r>
              <a:rPr lang="en-US" dirty="0" err="1"/>
              <a:t>Demultiplexing</a:t>
            </a:r>
            <a:r>
              <a:rPr lang="en-US" dirty="0"/>
              <a:t> Address and Data Bus AD0-AD7</a:t>
            </a:r>
          </a:p>
          <a:p>
            <a:pPr lvl="1"/>
            <a:r>
              <a:rPr lang="en-IN" dirty="0"/>
              <a:t>Timing Diagram</a:t>
            </a:r>
          </a:p>
          <a:p>
            <a:pPr lvl="1"/>
            <a:r>
              <a:rPr lang="en-US" dirty="0"/>
              <a:t>Memory Interfacing</a:t>
            </a:r>
          </a:p>
          <a:p>
            <a:pPr lvl="1"/>
            <a:r>
              <a:rPr lang="en-US" dirty="0"/>
              <a:t>Generating Control Signals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Multiplexed Address/Data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dirty="0" smtClean="0"/>
              <a:t>Signal lines </a:t>
            </a:r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</a:t>
            </a:r>
            <a:r>
              <a:rPr lang="en-US" dirty="0" smtClean="0">
                <a:solidFill>
                  <a:srgbClr val="0000FF"/>
                </a:solidFill>
              </a:rPr>
              <a:t>-AD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 smtClean="0"/>
              <a:t> are bidirectional and serve dual purpose.</a:t>
            </a:r>
            <a:endParaRPr lang="en-US" dirty="0"/>
          </a:p>
          <a:p>
            <a:r>
              <a:rPr lang="en-US" dirty="0" smtClean="0"/>
              <a:t>They are used as </a:t>
            </a:r>
            <a:r>
              <a:rPr lang="en-US" dirty="0" smtClean="0">
                <a:solidFill>
                  <a:srgbClr val="0000FF"/>
                </a:solidFill>
              </a:rPr>
              <a:t>low-order address </a:t>
            </a:r>
            <a:r>
              <a:rPr lang="en-US" dirty="0" smtClean="0"/>
              <a:t>bus as well as </a:t>
            </a:r>
            <a:r>
              <a:rPr lang="en-US" dirty="0" smtClean="0">
                <a:solidFill>
                  <a:srgbClr val="0000FF"/>
                </a:solidFill>
              </a:rPr>
              <a:t>data bus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low-order address bus can be separate from these signals by using a latch (</a:t>
            </a:r>
            <a:r>
              <a:rPr lang="en-US" dirty="0" smtClean="0">
                <a:solidFill>
                  <a:srgbClr val="0000FF"/>
                </a:solidFill>
              </a:rPr>
              <a:t>ALE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400" y="3838074"/>
            <a:ext cx="1219200" cy="2105526"/>
          </a:xfrm>
          <a:prstGeom prst="rect">
            <a:avLst/>
          </a:prstGeom>
          <a:noFill/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identify nature of operation</a:t>
            </a:r>
            <a:endParaRPr lang="en-US" dirty="0"/>
          </a:p>
          <a:p>
            <a:r>
              <a:rPr lang="en-US" dirty="0" smtClean="0"/>
              <a:t>Two Control Signals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RD(Read)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WR(Write</a:t>
            </a:r>
            <a:r>
              <a:rPr lang="en-US" dirty="0"/>
              <a:t>)</a:t>
            </a:r>
          </a:p>
          <a:p>
            <a:r>
              <a:rPr lang="en-US" dirty="0" smtClean="0"/>
              <a:t>Three Status Signals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/>
              <a:t>0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IO/M</a:t>
            </a:r>
            <a:endParaRPr lang="en-US" dirty="0"/>
          </a:p>
          <a:p>
            <a:r>
              <a:rPr lang="en-US" dirty="0" smtClean="0"/>
              <a:t>To indicate beginning of operation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ALE(Address Latch Enable)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ALE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</a:t>
            </a:r>
            <a:r>
              <a:rPr lang="en-US" dirty="0" smtClean="0">
                <a:sym typeface="Symbol" panose="05050102010706020507" pitchFamily="18" charset="2"/>
              </a:rPr>
              <a:t> 1, then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Address bus</a:t>
            </a:r>
          </a:p>
          <a:p>
            <a:pPr marL="457200" lvl="1" indent="0">
              <a:buNone/>
            </a:pPr>
            <a:r>
              <a:rPr lang="en-US" dirty="0" smtClean="0"/>
              <a:t>        ALE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0, </a:t>
            </a:r>
            <a:r>
              <a:rPr lang="en-US" dirty="0">
                <a:sym typeface="Symbol" panose="05050102010706020507" pitchFamily="18" charset="2"/>
              </a:rPr>
              <a:t>then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Data bus</a:t>
            </a:r>
            <a:endParaRPr lang="en-US" dirty="0">
              <a:solidFill>
                <a:srgbClr val="5430A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4316" y="2526632"/>
            <a:ext cx="1371600" cy="163228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48310" y="3820779"/>
            <a:ext cx="248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4837" y="1862889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20553" y="2218626"/>
            <a:ext cx="3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ALE: Pin 30</a:t>
            </a:r>
          </a:p>
          <a:p>
            <a:r>
              <a:rPr lang="en-US" dirty="0" smtClean="0"/>
              <a:t>This is  positive going pulse generated every time the 8085 begins an operation (machine cycle).</a:t>
            </a:r>
            <a:endParaRPr lang="en-US" dirty="0"/>
          </a:p>
          <a:p>
            <a:r>
              <a:rPr lang="en-US" dirty="0" smtClean="0"/>
              <a:t>It indicates that the bits on </a:t>
            </a:r>
            <a:r>
              <a:rPr lang="en-US" dirty="0" smtClean="0">
                <a:solidFill>
                  <a:srgbClr val="5430AA"/>
                </a:solidFill>
              </a:rPr>
              <a:t>AD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 smtClean="0">
                <a:solidFill>
                  <a:srgbClr val="5430AA"/>
                </a:solidFill>
              </a:rPr>
              <a:t>-AD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 smtClean="0"/>
              <a:t> are address bits.</a:t>
            </a:r>
            <a:endParaRPr lang="en-US" dirty="0"/>
          </a:p>
          <a:p>
            <a:r>
              <a:rPr lang="en-US" dirty="0" smtClean="0"/>
              <a:t>This signal is used primarily to latch the low-address from multiplexed bus &amp; generate a separate set of address lines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7</a:t>
            </a:r>
            <a:r>
              <a:rPr lang="en-US" dirty="0" smtClean="0">
                <a:solidFill>
                  <a:srgbClr val="5430AA"/>
                </a:solidFill>
              </a:rPr>
              <a:t>-A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 smtClean="0">
                <a:solidFill>
                  <a:srgbClr val="5430AA"/>
                </a:solidFill>
              </a:rPr>
              <a:t>.</a:t>
            </a:r>
            <a:endParaRPr lang="en-US" dirty="0">
              <a:solidFill>
                <a:srgbClr val="5430A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96400" y="3577646"/>
            <a:ext cx="1181100" cy="27952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RD(Read): Pin 32</a:t>
            </a:r>
            <a:endParaRPr lang="en-US" b="1" dirty="0"/>
          </a:p>
          <a:p>
            <a:r>
              <a:rPr lang="en-US" dirty="0" smtClean="0"/>
              <a:t>This is a read control signal (active low</a:t>
            </a:r>
            <a:r>
              <a:rPr lang="en-US" dirty="0"/>
              <a:t>)</a:t>
            </a:r>
          </a:p>
          <a:p>
            <a:r>
              <a:rPr lang="en-US" dirty="0" smtClean="0"/>
              <a:t>This signal indicates that the selected I/O or Memory device is to be </a:t>
            </a:r>
            <a:r>
              <a:rPr lang="en-US" dirty="0" smtClean="0">
                <a:solidFill>
                  <a:srgbClr val="5430AA"/>
                </a:solidFill>
              </a:rPr>
              <a:t>read </a:t>
            </a:r>
            <a:r>
              <a:rPr lang="en-US" dirty="0" smtClean="0"/>
              <a:t>&amp; data is available on data bus.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3048000"/>
            <a:ext cx="1181100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4044" y="934884"/>
            <a:ext cx="3903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21413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WR (Write): Pin 31</a:t>
            </a:r>
            <a:endParaRPr lang="en-US" b="1" dirty="0"/>
          </a:p>
          <a:p>
            <a:r>
              <a:rPr lang="en-US" dirty="0" smtClean="0"/>
              <a:t>This is a write control signal (active low</a:t>
            </a:r>
            <a:r>
              <a:rPr lang="en-US" dirty="0"/>
              <a:t>)</a:t>
            </a:r>
          </a:p>
          <a:p>
            <a:r>
              <a:rPr lang="en-US" dirty="0" smtClean="0"/>
              <a:t>This signal indicates that the selected I/O or Memory device is to be </a:t>
            </a:r>
            <a:r>
              <a:rPr lang="en-US" dirty="0" smtClean="0">
                <a:solidFill>
                  <a:srgbClr val="0000FF"/>
                </a:solidFill>
              </a:rPr>
              <a:t>write</a:t>
            </a:r>
            <a:r>
              <a:rPr lang="en-US" dirty="0" smtClean="0"/>
              <a:t> &amp; data is available on data bus.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3320716"/>
            <a:ext cx="1181100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8508" y="877958"/>
            <a:ext cx="3903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05648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IO/M: Pin 34</a:t>
            </a:r>
            <a:endParaRPr lang="en-US" b="1" dirty="0"/>
          </a:p>
          <a:p>
            <a:r>
              <a:rPr lang="en-US" dirty="0" smtClean="0"/>
              <a:t>This is a status signal used to differentiate </a:t>
            </a:r>
            <a:r>
              <a:rPr lang="en-US" dirty="0" smtClean="0">
                <a:solidFill>
                  <a:srgbClr val="5430AA"/>
                </a:solidFill>
              </a:rPr>
              <a:t>I/O</a:t>
            </a:r>
            <a:r>
              <a:rPr lang="en-US" dirty="0" smtClean="0"/>
              <a:t> and </a:t>
            </a:r>
            <a:r>
              <a:rPr lang="en-US" dirty="0">
                <a:solidFill>
                  <a:srgbClr val="5430AA"/>
                </a:solidFill>
              </a:rPr>
              <a:t>memory </a:t>
            </a:r>
            <a:r>
              <a:rPr lang="en-US" dirty="0" smtClean="0">
                <a:solidFill>
                  <a:srgbClr val="5430AA"/>
                </a:solidFill>
              </a:rPr>
              <a:t>operation.</a:t>
            </a:r>
            <a:endParaRPr lang="en-US" dirty="0">
              <a:solidFill>
                <a:srgbClr val="5430AA"/>
              </a:solidFill>
            </a:endParaRPr>
          </a:p>
          <a:p>
            <a:r>
              <a:rPr lang="en-US" dirty="0" smtClean="0"/>
              <a:t>When signal is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high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 smtClean="0"/>
              <a:t>I/O operation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low 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M</a:t>
            </a:r>
            <a:r>
              <a:rPr lang="en-US" dirty="0" smtClean="0"/>
              <a:t>emory operation</a:t>
            </a:r>
            <a:endParaRPr lang="en-US" dirty="0"/>
          </a:p>
          <a:p>
            <a:r>
              <a:rPr lang="en-US" dirty="0" smtClean="0"/>
              <a:t>This signal is combined with </a:t>
            </a:r>
            <a:r>
              <a:rPr lang="en-US" dirty="0" smtClean="0">
                <a:solidFill>
                  <a:srgbClr val="5430AA"/>
                </a:solidFill>
              </a:rPr>
              <a:t>RD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5430AA"/>
                </a:solidFill>
              </a:rPr>
              <a:t>WR</a:t>
            </a:r>
            <a:r>
              <a:rPr lang="en-US" dirty="0" smtClean="0"/>
              <a:t> to generate </a:t>
            </a:r>
            <a:r>
              <a:rPr lang="en-US" dirty="0" smtClean="0">
                <a:solidFill>
                  <a:srgbClr val="5430AA"/>
                </a:solidFill>
              </a:rPr>
              <a:t>I/O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5430AA"/>
                </a:solidFill>
              </a:rPr>
              <a:t>memory control signals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2528730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4200" y="892472"/>
            <a:ext cx="2286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5317" y="3765777"/>
            <a:ext cx="468000" cy="0"/>
          </a:xfrm>
          <a:prstGeom prst="line">
            <a:avLst/>
          </a:prstGeom>
          <a:ln w="15875">
            <a:solidFill>
              <a:srgbClr val="5430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71270" y="3765777"/>
            <a:ext cx="404979" cy="0"/>
          </a:xfrm>
          <a:prstGeom prst="line">
            <a:avLst/>
          </a:prstGeom>
          <a:ln w="15875">
            <a:solidFill>
              <a:srgbClr val="5430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0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  <a:latin typeface="+mn-lt"/>
              </a:rPr>
              <a:t>8085 pin diagram: </a:t>
            </a:r>
            <a:r>
              <a:rPr lang="en-US" b="1" dirty="0">
                <a:solidFill>
                  <a:prstClr val="black"/>
                </a:solidFill>
                <a:latin typeface="+mn-lt"/>
              </a:rPr>
              <a:t>Control &amp; Status Signals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</a:t>
            </a:r>
            <a:r>
              <a:rPr lang="en-US" b="1" baseline="-25000" dirty="0" smtClean="0"/>
              <a:t>1</a:t>
            </a:r>
            <a:r>
              <a:rPr lang="en-US" b="1" dirty="0" smtClean="0"/>
              <a:t> </a:t>
            </a:r>
            <a:r>
              <a:rPr lang="en-US" b="1" dirty="0"/>
              <a:t>(Pin </a:t>
            </a:r>
            <a:r>
              <a:rPr lang="en-US" b="1" dirty="0" smtClean="0"/>
              <a:t>33)  </a:t>
            </a:r>
            <a:r>
              <a:rPr lang="en-US" b="1" dirty="0"/>
              <a:t>&amp; </a:t>
            </a:r>
            <a:r>
              <a:rPr lang="en-US" b="1" dirty="0" smtClean="0"/>
              <a:t>S</a:t>
            </a:r>
            <a:r>
              <a:rPr lang="en-US" b="1" baseline="-25000" dirty="0" smtClean="0"/>
              <a:t>0 </a:t>
            </a:r>
            <a:r>
              <a:rPr lang="en-US" b="1" dirty="0" smtClean="0"/>
              <a:t>(Pin 29)</a:t>
            </a:r>
            <a:endParaRPr lang="en-US" b="1" dirty="0"/>
          </a:p>
          <a:p>
            <a:r>
              <a:rPr lang="en-US" dirty="0" smtClean="0"/>
              <a:t>These status signals can identify various operations</a:t>
            </a:r>
            <a:r>
              <a:rPr lang="en-US" dirty="0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85223"/>
              </p:ext>
            </p:extLst>
          </p:nvPr>
        </p:nvGraphicFramePr>
        <p:xfrm>
          <a:off x="2209802" y="336708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20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</a:t>
                      </a:r>
                      <a:r>
                        <a:rPr lang="en-US" sz="2000" b="1" baseline="-25000" dirty="0" smtClean="0"/>
                        <a:t>0</a:t>
                      </a:r>
                      <a:endParaRPr 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Mode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40598"/>
              </p:ext>
            </p:extLst>
          </p:nvPr>
        </p:nvGraphicFramePr>
        <p:xfrm>
          <a:off x="2209802" y="376332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0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HLT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59604"/>
              </p:ext>
            </p:extLst>
          </p:nvPr>
        </p:nvGraphicFramePr>
        <p:xfrm>
          <a:off x="2209802" y="415956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1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WRITE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6979"/>
              </p:ext>
            </p:extLst>
          </p:nvPr>
        </p:nvGraphicFramePr>
        <p:xfrm>
          <a:off x="2209802" y="4953000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917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1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OPCODE FETCH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82178"/>
              </p:ext>
            </p:extLst>
          </p:nvPr>
        </p:nvGraphicFramePr>
        <p:xfrm>
          <a:off x="2209802" y="455580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0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READ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272587" y="2786563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272587" y="3831363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499232"/>
              </p:ext>
            </p:extLst>
          </p:nvPr>
        </p:nvGraphicFramePr>
        <p:xfrm>
          <a:off x="3224048" y="131379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I0/M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RD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WR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Operation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72291"/>
              </p:ext>
            </p:extLst>
          </p:nvPr>
        </p:nvGraphicFramePr>
        <p:xfrm>
          <a:off x="3224048" y="205246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6822256" y="20343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MEMR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907460" y="2105078"/>
            <a:ext cx="59991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51146"/>
              </p:ext>
            </p:extLst>
          </p:nvPr>
        </p:nvGraphicFramePr>
        <p:xfrm>
          <a:off x="3224048" y="242179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6750907" y="24494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MEMW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6852299" y="2497728"/>
            <a:ext cx="725891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82274"/>
              </p:ext>
            </p:extLst>
          </p:nvPr>
        </p:nvGraphicFramePr>
        <p:xfrm>
          <a:off x="3224048" y="2791133"/>
          <a:ext cx="4571148" cy="640080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Opcode</a:t>
                      </a:r>
                      <a:r>
                        <a:rPr lang="en-US" baseline="0" dirty="0" smtClean="0">
                          <a:latin typeface="+mn-lt"/>
                        </a:rPr>
                        <a:t> Fetch</a:t>
                      </a: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36415"/>
              </p:ext>
            </p:extLst>
          </p:nvPr>
        </p:nvGraphicFramePr>
        <p:xfrm>
          <a:off x="3224048" y="379671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962395" y="384266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7034163" y="3913342"/>
            <a:ext cx="33863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29136"/>
              </p:ext>
            </p:extLst>
          </p:nvPr>
        </p:nvGraphicFramePr>
        <p:xfrm>
          <a:off x="3224048" y="416605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6912285" y="417949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IOW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009306" y="4250172"/>
            <a:ext cx="409747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41257"/>
              </p:ext>
            </p:extLst>
          </p:nvPr>
        </p:nvGraphicFramePr>
        <p:xfrm>
          <a:off x="3224048" y="4535387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NOP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86278"/>
              </p:ext>
            </p:extLst>
          </p:nvPr>
        </p:nvGraphicFramePr>
        <p:xfrm>
          <a:off x="3224048" y="168312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HLT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49037"/>
              </p:ext>
            </p:extLst>
          </p:nvPr>
        </p:nvGraphicFramePr>
        <p:xfrm>
          <a:off x="3224048" y="342738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HLT 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2" name="Straight Connector 71"/>
          <p:cNvCxnSpPr/>
          <p:nvPr/>
        </p:nvCxnSpPr>
        <p:spPr>
          <a:xfrm>
            <a:off x="3833648" y="1389993"/>
            <a:ext cx="228600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4801836" y="1385511"/>
            <a:ext cx="228600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5929415" y="1385511"/>
            <a:ext cx="304267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3503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4" grpId="0"/>
      <p:bldP spid="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12312" cy="5590565"/>
          </a:xfrm>
        </p:spPr>
        <p:txBody>
          <a:bodyPr/>
          <a:lstStyle/>
          <a:p>
            <a:r>
              <a:rPr lang="en-US" b="1" dirty="0" err="1" smtClean="0"/>
              <a:t>V</a:t>
            </a:r>
            <a:r>
              <a:rPr lang="en-US" b="1" baseline="-25000" dirty="0" err="1" smtClean="0"/>
              <a:t>cc</a:t>
            </a:r>
            <a:r>
              <a:rPr lang="en-US" b="1" baseline="-25000" dirty="0" smtClean="0"/>
              <a:t> 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Pin 40, +5V Supply.</a:t>
            </a:r>
            <a:endParaRPr lang="en-US" dirty="0"/>
          </a:p>
          <a:p>
            <a:r>
              <a:rPr lang="en-US" b="1" dirty="0" err="1" smtClean="0"/>
              <a:t>V</a:t>
            </a:r>
            <a:r>
              <a:rPr lang="en-US" b="1" baseline="-25000" dirty="0" err="1" smtClean="0"/>
              <a:t>ss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/>
              <a:t>Pin 20, Ground 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5200" y="5929085"/>
            <a:ext cx="1181100" cy="27432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20200" y="1004048"/>
            <a:ext cx="1181100" cy="27432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X1, X2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Pin 1 &amp; 2, Crystal Oscillator is connected at these two pins. </a:t>
            </a:r>
          </a:p>
          <a:p>
            <a:r>
              <a:rPr lang="en-US" dirty="0" smtClean="0"/>
              <a:t>The frequency is internally divided by two; </a:t>
            </a:r>
          </a:p>
          <a:p>
            <a:pPr marL="400050" indent="0">
              <a:buNone/>
            </a:pPr>
            <a:r>
              <a:rPr lang="en-US" dirty="0" smtClean="0"/>
              <a:t>therefore, to operate a system at </a:t>
            </a:r>
            <a:r>
              <a:rPr lang="en-US" dirty="0" smtClean="0">
                <a:solidFill>
                  <a:srgbClr val="5430AA"/>
                </a:solidFill>
              </a:rPr>
              <a:t>3</a:t>
            </a:r>
            <a:r>
              <a:rPr lang="en-US" dirty="0" smtClean="0"/>
              <a:t>MHz, the crystal should have a frequency of </a:t>
            </a:r>
            <a:r>
              <a:rPr lang="en-US" dirty="0" smtClean="0">
                <a:solidFill>
                  <a:srgbClr val="5430AA"/>
                </a:solidFill>
              </a:rPr>
              <a:t>6</a:t>
            </a:r>
            <a:r>
              <a:rPr lang="en-US" dirty="0" smtClean="0"/>
              <a:t>MHz.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2800" y="990600"/>
            <a:ext cx="1216492" cy="56655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xample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12" y="797507"/>
            <a:ext cx="1333500" cy="214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8085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6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CLK (OUT)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Clock output </a:t>
            </a:r>
          </a:p>
          <a:p>
            <a:r>
              <a:rPr lang="en-US" dirty="0" smtClean="0"/>
              <a:t>Pin 37: This signal is used as </a:t>
            </a:r>
            <a:r>
              <a:rPr lang="en-US" dirty="0" smtClean="0">
                <a:solidFill>
                  <a:srgbClr val="5430AA"/>
                </a:solidFill>
              </a:rPr>
              <a:t>system clock </a:t>
            </a:r>
            <a:r>
              <a:rPr lang="en-US" dirty="0" smtClean="0"/>
              <a:t>for other </a:t>
            </a:r>
            <a:r>
              <a:rPr lang="en-US" dirty="0" smtClean="0">
                <a:solidFill>
                  <a:srgbClr val="5430AA"/>
                </a:solidFill>
              </a:rPr>
              <a:t>I/O devices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5430AA"/>
                </a:solidFill>
              </a:rPr>
              <a:t>synchronization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5430AA"/>
                </a:solidFill>
              </a:rPr>
              <a:t>Microprocessor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54491" y="1752600"/>
            <a:ext cx="1397467" cy="30480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if+synchronization clock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1" y="2615045"/>
            <a:ext cx="2676428" cy="20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/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17170" cy="5590565"/>
          </a:xfrm>
        </p:spPr>
        <p:txBody>
          <a:bodyPr/>
          <a:lstStyle/>
          <a:p>
            <a:pPr algn="l"/>
            <a:r>
              <a:rPr lang="en-US" b="1" dirty="0" smtClean="0"/>
              <a:t>INTR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 smtClean="0"/>
              <a:t>Interrupt Request </a:t>
            </a:r>
          </a:p>
          <a:p>
            <a:pPr marL="347663" indent="0" algn="l">
              <a:buNone/>
            </a:pPr>
            <a:r>
              <a:rPr lang="en-US" dirty="0" smtClean="0"/>
              <a:t>It is used for general purpose interrupt.</a:t>
            </a:r>
          </a:p>
          <a:p>
            <a:pPr algn="l"/>
            <a:r>
              <a:rPr lang="en-US" b="1" dirty="0" smtClean="0"/>
              <a:t>INTA</a:t>
            </a:r>
            <a:r>
              <a:rPr lang="en-US" dirty="0" smtClean="0"/>
              <a:t>(Output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/>
              <a:t>Interrupt Acknowledge.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99158" y="3331476"/>
            <a:ext cx="1159042" cy="49609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49943" y="1895021"/>
            <a:ext cx="64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Restart Interrupts.</a:t>
            </a:r>
          </a:p>
          <a:p>
            <a:r>
              <a:rPr lang="en-US" dirty="0" smtClean="0"/>
              <a:t>These are </a:t>
            </a:r>
            <a:r>
              <a:rPr lang="en-US" dirty="0" smtClean="0">
                <a:solidFill>
                  <a:srgbClr val="5430AA"/>
                </a:solidFill>
              </a:rPr>
              <a:t>vector interrupts </a:t>
            </a:r>
            <a:r>
              <a:rPr lang="en-US" dirty="0" smtClean="0"/>
              <a:t>that transfer the program control to specific </a:t>
            </a:r>
            <a:r>
              <a:rPr lang="en-US" dirty="0" smtClean="0">
                <a:solidFill>
                  <a:srgbClr val="5430AA"/>
                </a:solidFill>
              </a:rPr>
              <a:t>memory locations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have higher priorities than </a:t>
            </a:r>
            <a:r>
              <a:rPr lang="en-US" dirty="0" smtClean="0">
                <a:solidFill>
                  <a:srgbClr val="5430AA"/>
                </a:solidFill>
              </a:rPr>
              <a:t>INTR </a:t>
            </a:r>
            <a:r>
              <a:rPr lang="en-US" dirty="0" smtClean="0"/>
              <a:t>interrupt.</a:t>
            </a:r>
          </a:p>
          <a:p>
            <a:r>
              <a:rPr lang="en-US" dirty="0" smtClean="0"/>
              <a:t>Among these 3 interrupts, the priority order (higher to lower) is </a:t>
            </a:r>
            <a:r>
              <a:rPr lang="en-US" dirty="0" smtClean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respectively.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0" y="2514600"/>
            <a:ext cx="1143000" cy="8382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/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TRAP(Input)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This is a </a:t>
            </a:r>
            <a:r>
              <a:rPr lang="en-US" dirty="0" smtClean="0">
                <a:solidFill>
                  <a:srgbClr val="5430AA"/>
                </a:solidFill>
              </a:rPr>
              <a:t>non maskable </a:t>
            </a:r>
            <a:r>
              <a:rPr lang="en-US" dirty="0" smtClean="0"/>
              <a:t>interrupt &amp; has the </a:t>
            </a:r>
            <a:r>
              <a:rPr lang="en-US" b="1" dirty="0" smtClean="0">
                <a:solidFill>
                  <a:srgbClr val="5430AA"/>
                </a:solidFill>
              </a:rPr>
              <a:t>highest priority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5200" y="2269958"/>
            <a:ext cx="1066800" cy="304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HOLD(Input)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indicates that a peripheral such as </a:t>
            </a:r>
            <a:r>
              <a:rPr lang="en-US" dirty="0" smtClean="0">
                <a:solidFill>
                  <a:srgbClr val="5430AA"/>
                </a:solidFill>
              </a:rPr>
              <a:t>DMA </a:t>
            </a:r>
            <a:r>
              <a:rPr lang="en-US" dirty="0" smtClean="0"/>
              <a:t>Controller is requesting the use of address &amp; data buses.</a:t>
            </a:r>
            <a:endParaRPr lang="en-US" dirty="0"/>
          </a:p>
          <a:p>
            <a:r>
              <a:rPr lang="en-US" b="1" dirty="0" smtClean="0"/>
              <a:t>HLDA(Output)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Hold Acknowledge. This signal acknowledges the HOLD request.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1248230"/>
            <a:ext cx="1181100" cy="5043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dma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80" y="3067050"/>
            <a:ext cx="4657471" cy="27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READY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is used to </a:t>
            </a:r>
            <a:r>
              <a:rPr lang="en-US" dirty="0" smtClean="0">
                <a:solidFill>
                  <a:srgbClr val="5430AA"/>
                </a:solidFill>
              </a:rPr>
              <a:t>delay </a:t>
            </a:r>
            <a:r>
              <a:rPr lang="en-US" dirty="0" smtClean="0"/>
              <a:t>the microprocessor read or write cycles until low-responding peripheral is ready to send or accept data.</a:t>
            </a:r>
          </a:p>
          <a:p>
            <a:r>
              <a:rPr lang="en-US" dirty="0" smtClean="0"/>
              <a:t>When the signal goes low, the microprocessor waits for an integral no. of clock cycles until </a:t>
            </a:r>
            <a:r>
              <a:rPr lang="en-US" b="1" dirty="0" smtClean="0"/>
              <a:t>READY</a:t>
            </a:r>
            <a:r>
              <a:rPr lang="en-US" dirty="0" smtClean="0"/>
              <a:t> signal goes high.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96400" y="2269958"/>
            <a:ext cx="1181100" cy="304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RESET IN</a:t>
            </a:r>
            <a:r>
              <a:rPr lang="en-US" dirty="0" smtClean="0"/>
              <a:t> (</a:t>
            </a:r>
            <a:r>
              <a:rPr lang="en-US" dirty="0"/>
              <a:t>Input</a:t>
            </a:r>
            <a:r>
              <a:rPr lang="en-US" dirty="0" smtClean="0"/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When the signal on this pin goes low, the Program Counter is set to zero, the buses are tri-stated &amp; microprocessor is reset.</a:t>
            </a:r>
            <a:endParaRPr lang="en-US" dirty="0"/>
          </a:p>
          <a:p>
            <a:r>
              <a:rPr lang="en-US" b="1" dirty="0" smtClean="0"/>
              <a:t>RESET OUT </a:t>
            </a:r>
            <a:r>
              <a:rPr lang="en-US" dirty="0" smtClean="0"/>
              <a:t>(Output)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indicates that microprocessor is being reset. The signal is also used to reset other devices.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64316" y="2021390"/>
            <a:ext cx="1371600" cy="296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0374" y="1495927"/>
            <a:ext cx="1371600" cy="296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31639" y="863444"/>
            <a:ext cx="131022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Serial I/O Ports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pins for serial transmission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b="1" dirty="0" smtClean="0"/>
              <a:t>SID</a:t>
            </a:r>
            <a:r>
              <a:rPr lang="en-US" dirty="0" smtClean="0"/>
              <a:t> (Serial Input Data</a:t>
            </a:r>
            <a:r>
              <a:rPr lang="en-US" dirty="0"/>
              <a:t>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b="1" dirty="0" smtClean="0"/>
              <a:t>SOD</a:t>
            </a:r>
            <a:r>
              <a:rPr lang="en-US" dirty="0" smtClean="0"/>
              <a:t> (Serial Output Data</a:t>
            </a:r>
            <a:r>
              <a:rPr lang="en-US" dirty="0"/>
              <a:t>)</a:t>
            </a:r>
          </a:p>
          <a:p>
            <a:r>
              <a:rPr lang="en-US" dirty="0" smtClean="0"/>
              <a:t>In serial transmission, data bits are sent over a single line, one bit at a time.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5200" y="1764632"/>
            <a:ext cx="1066800" cy="5334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95863"/>
              </p:ext>
            </p:extLst>
          </p:nvPr>
        </p:nvGraphicFramePr>
        <p:xfrm>
          <a:off x="6575878" y="76200"/>
          <a:ext cx="5199888" cy="6781800"/>
        </p:xfrm>
        <a:graphic>
          <a:graphicData uri="http://schemas.openxmlformats.org/drawingml/2006/table">
            <a:tbl>
              <a:tblPr firstRow="1" bandRow="1"/>
              <a:tblGrid>
                <a:gridCol w="1280160"/>
                <a:gridCol w="381000"/>
                <a:gridCol w="457200"/>
                <a:gridCol w="1066800"/>
                <a:gridCol w="533400"/>
                <a:gridCol w="384048"/>
                <a:gridCol w="1097280"/>
              </a:tblGrid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X1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0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231775" indent="0" algn="ctr"/>
                      <a:r>
                        <a:rPr lang="en-US" sz="1600" b="1" dirty="0" smtClean="0"/>
                        <a:t>8085A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V</a:t>
                      </a:r>
                      <a:r>
                        <a:rPr lang="en-US" sz="1600" baseline="-25000" dirty="0" smtClean="0"/>
                        <a:t>CC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X2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indent="0" algn="ctr"/>
                      <a:r>
                        <a:rPr lang="en-US" sz="1600" dirty="0" smtClean="0"/>
                        <a:t>39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HOLD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174625" indent="0" algn="r"/>
                      <a:r>
                        <a:rPr lang="en-US" sz="1600" dirty="0" smtClean="0"/>
                        <a:t>RESET OUT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HLDA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SOD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CLK (OUT)</a:t>
                      </a:r>
                      <a:endParaRPr lang="en-US" sz="1600" dirty="0" smtClean="0">
                        <a:effectLst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SID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RESET</a:t>
                      </a:r>
                      <a:r>
                        <a:rPr lang="en-US" sz="1600" baseline="0" dirty="0" smtClean="0"/>
                        <a:t> IN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TRAP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READY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RST7.5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IO/M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RST6.5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S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RST5.5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INTR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WR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INTA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ALE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0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S</a:t>
                      </a:r>
                      <a:r>
                        <a:rPr lang="en-US" sz="1600" baseline="-25000" dirty="0" smtClean="0"/>
                        <a:t>0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14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3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13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4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6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10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7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9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V</a:t>
                      </a:r>
                      <a:r>
                        <a:rPr lang="en-US" sz="1600" baseline="-25000" dirty="0" smtClean="0"/>
                        <a:t>SS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8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8" name="Straight Connector 127"/>
          <p:cNvCxnSpPr/>
          <p:nvPr/>
        </p:nvCxnSpPr>
        <p:spPr>
          <a:xfrm>
            <a:off x="10746707" y="3208293"/>
            <a:ext cx="3048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29" name="Straight Connector 128"/>
          <p:cNvCxnSpPr/>
          <p:nvPr/>
        </p:nvCxnSpPr>
        <p:spPr>
          <a:xfrm>
            <a:off x="10746707" y="2864478"/>
            <a:ext cx="3048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0" name="Straight Connector 129"/>
          <p:cNvCxnSpPr/>
          <p:nvPr/>
        </p:nvCxnSpPr>
        <p:spPr>
          <a:xfrm>
            <a:off x="11044289" y="2185035"/>
            <a:ext cx="17828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>
            <a:off x="10738305" y="1507392"/>
            <a:ext cx="79057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32" name="Rectangle 131"/>
          <p:cNvSpPr/>
          <p:nvPr/>
        </p:nvSpPr>
        <p:spPr>
          <a:xfrm>
            <a:off x="7985124" y="16284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985124" y="49321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985124" y="8217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985124" y="11521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985124" y="152083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985124" y="185120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985124" y="217974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85124" y="251011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985124" y="287792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985124" y="320829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985124" y="353683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985124" y="386719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985124" y="423591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985124" y="456628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985124" y="489482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985124" y="522519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985124" y="560906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7985124" y="593943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985124" y="63081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985124" y="66385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295164" y="16738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295164" y="49775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0295164" y="82628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295164" y="115665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0295164" y="152537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0295164" y="185574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295164" y="218428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295164" y="251464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95164" y="288246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0295164" y="321282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0295164" y="354136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10295164" y="387173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0295164" y="42404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0295164" y="45708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0295164" y="489935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0295164" y="522972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0295164" y="561360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295164" y="594397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0295164" y="631268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0295164" y="664305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7362495" y="3538965"/>
            <a:ext cx="40568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3" name="Rectangle 172"/>
          <p:cNvSpPr/>
          <p:nvPr/>
        </p:nvSpPr>
        <p:spPr>
          <a:xfrm>
            <a:off x="6956878" y="3852239"/>
            <a:ext cx="905177" cy="266122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665761" y="4196773"/>
            <a:ext cx="867861" cy="266122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992606" y="1822539"/>
            <a:ext cx="869449" cy="199716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992606" y="148087"/>
            <a:ext cx="869449" cy="56357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760549" y="60868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6972435" y="6538597"/>
            <a:ext cx="889620" cy="3488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665761" y="1059437"/>
            <a:ext cx="1110005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0665761" y="367360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645609" y="3517330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0601795" y="2809872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10634673" y="2443603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10601795" y="3788876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052991" y="1003326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641261" y="2152153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0652827" y="1718190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0654370" y="1369876"/>
            <a:ext cx="981024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6822651" y="779824"/>
            <a:ext cx="981024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3154"/>
              </p:ext>
            </p:extLst>
          </p:nvPr>
        </p:nvGraphicFramePr>
        <p:xfrm>
          <a:off x="35454" y="313204"/>
          <a:ext cx="6540309" cy="189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446"/>
                <a:gridCol w="3679328"/>
                <a:gridCol w="752123"/>
                <a:gridCol w="16694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Sr.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GTU Questions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Marks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Year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Draw and Explain the pin diagram of 8085 microprocessor.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Win-2019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What is the use of ALE pin in 8085?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Sum-2019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Explain the following pins of the 8085 microprocessor: IO/M , INTR, RESETIN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Win-2017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4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nvas 1"/>
          <p:cNvGrpSpPr/>
          <p:nvPr/>
        </p:nvGrpSpPr>
        <p:grpSpPr>
          <a:xfrm>
            <a:off x="999990" y="109538"/>
            <a:ext cx="9210810" cy="6596062"/>
            <a:chOff x="-136659" y="0"/>
            <a:chExt cx="6289809" cy="633412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6153150" cy="6334125"/>
            </a:xfrm>
            <a:prstGeom prst="rect">
              <a:avLst/>
            </a:prstGeom>
          </p:spPr>
        </p:sp>
        <p:sp>
          <p:nvSpPr>
            <p:cNvPr id="7" name="Rectangle 6"/>
            <p:cNvSpPr/>
            <p:nvPr/>
          </p:nvSpPr>
          <p:spPr>
            <a:xfrm>
              <a:off x="2228849" y="695275"/>
              <a:ext cx="1457325" cy="4800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8085A</a:t>
              </a:r>
              <a:endParaRPr lang="en-US" sz="160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362200" y="390525"/>
              <a:ext cx="0" cy="304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646975" y="388915"/>
              <a:ext cx="0" cy="3041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026705" y="387645"/>
              <a:ext cx="0" cy="303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360080" y="387645"/>
              <a:ext cx="0" cy="303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26730" y="387607"/>
              <a:ext cx="259420" cy="2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03270" y="334929"/>
              <a:ext cx="133010" cy="2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21005" y="284757"/>
              <a:ext cx="962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62200" y="388280"/>
              <a:ext cx="95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51090" y="388280"/>
              <a:ext cx="95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58085" y="334929"/>
              <a:ext cx="0" cy="112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31700" y="334929"/>
              <a:ext cx="0" cy="112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5"/>
            <p:cNvSpPr txBox="1"/>
            <p:nvPr/>
          </p:nvSpPr>
          <p:spPr>
            <a:xfrm>
              <a:off x="2293745" y="426525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</a:t>
              </a:r>
            </a:p>
          </p:txBody>
        </p:sp>
        <p:sp>
          <p:nvSpPr>
            <p:cNvPr id="20" name="Text Box 15"/>
            <p:cNvSpPr txBox="1"/>
            <p:nvPr/>
          </p:nvSpPr>
          <p:spPr>
            <a:xfrm>
              <a:off x="2600461" y="421175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2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21" name="Text Box 15"/>
            <p:cNvSpPr txBox="1"/>
            <p:nvPr/>
          </p:nvSpPr>
          <p:spPr>
            <a:xfrm>
              <a:off x="2987800" y="394607"/>
              <a:ext cx="38197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40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2" name="Text Box 15"/>
            <p:cNvSpPr txBox="1"/>
            <p:nvPr/>
          </p:nvSpPr>
          <p:spPr>
            <a:xfrm>
              <a:off x="3314571" y="412714"/>
              <a:ext cx="3343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3" name="Text Box 15"/>
            <p:cNvSpPr txBox="1"/>
            <p:nvPr/>
          </p:nvSpPr>
          <p:spPr>
            <a:xfrm>
              <a:off x="2797469" y="189525"/>
              <a:ext cx="505801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+5 V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24" name="Text Box 15"/>
            <p:cNvSpPr txBox="1"/>
            <p:nvPr/>
          </p:nvSpPr>
          <p:spPr>
            <a:xfrm>
              <a:off x="3161324" y="68229"/>
              <a:ext cx="572476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GND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09700" y="790575"/>
              <a:ext cx="819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15"/>
            <p:cNvSpPr txBox="1"/>
            <p:nvPr/>
          </p:nvSpPr>
          <p:spPr>
            <a:xfrm>
              <a:off x="1368048" y="553378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SID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09995" y="98234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15"/>
            <p:cNvSpPr txBox="1"/>
            <p:nvPr/>
          </p:nvSpPr>
          <p:spPr>
            <a:xfrm>
              <a:off x="1330411" y="725722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SOD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9" name="Text Box 15"/>
            <p:cNvSpPr txBox="1"/>
            <p:nvPr/>
          </p:nvSpPr>
          <p:spPr>
            <a:xfrm>
              <a:off x="1943099" y="48020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0" name="Text Box 15"/>
            <p:cNvSpPr txBox="1"/>
            <p:nvPr/>
          </p:nvSpPr>
          <p:spPr>
            <a:xfrm>
              <a:off x="1943437" y="71686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4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1" name="Text Box 15"/>
            <p:cNvSpPr txBox="1"/>
            <p:nvPr/>
          </p:nvSpPr>
          <p:spPr>
            <a:xfrm>
              <a:off x="689739" y="476605"/>
              <a:ext cx="534376" cy="5524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Serial I/O Ports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685916" y="741000"/>
              <a:ext cx="1552576" cy="127664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High-Order Address Bus</a:t>
              </a:r>
              <a:endParaRPr lang="en-US" sz="1600" dirty="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sp>
          <p:nvSpPr>
            <p:cNvPr id="33" name="Text Box 15"/>
            <p:cNvSpPr txBox="1"/>
            <p:nvPr/>
          </p:nvSpPr>
          <p:spPr>
            <a:xfrm>
              <a:off x="3648921" y="1645846"/>
              <a:ext cx="33401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4" name="Text Box 15"/>
            <p:cNvSpPr txBox="1"/>
            <p:nvPr/>
          </p:nvSpPr>
          <p:spPr>
            <a:xfrm>
              <a:off x="3658020" y="799126"/>
              <a:ext cx="362926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410335" y="181131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5"/>
            <p:cNvSpPr txBox="1"/>
            <p:nvPr/>
          </p:nvSpPr>
          <p:spPr>
            <a:xfrm>
              <a:off x="1313815" y="1577814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TRAP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1410335" y="200308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Box 15"/>
            <p:cNvSpPr txBox="1"/>
            <p:nvPr/>
          </p:nvSpPr>
          <p:spPr>
            <a:xfrm>
              <a:off x="1319959" y="1742755"/>
              <a:ext cx="705825" cy="21007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7.5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9" name="Text Box 15"/>
            <p:cNvSpPr txBox="1"/>
            <p:nvPr/>
          </p:nvSpPr>
          <p:spPr>
            <a:xfrm>
              <a:off x="1940183" y="157781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6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0" name="Text Box 15"/>
            <p:cNvSpPr txBox="1"/>
            <p:nvPr/>
          </p:nvSpPr>
          <p:spPr>
            <a:xfrm>
              <a:off x="1943100" y="1750158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7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410335" y="219485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 Box 15"/>
            <p:cNvSpPr txBox="1"/>
            <p:nvPr/>
          </p:nvSpPr>
          <p:spPr>
            <a:xfrm>
              <a:off x="1313815" y="1943684"/>
              <a:ext cx="7725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6.5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1410335" y="238662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15"/>
            <p:cNvSpPr txBox="1"/>
            <p:nvPr/>
          </p:nvSpPr>
          <p:spPr>
            <a:xfrm>
              <a:off x="1313475" y="2134825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5.5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5" name="Text Box 15"/>
            <p:cNvSpPr txBox="1"/>
            <p:nvPr/>
          </p:nvSpPr>
          <p:spPr>
            <a:xfrm>
              <a:off x="1943100" y="194368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6" name="Text Box 15"/>
            <p:cNvSpPr txBox="1"/>
            <p:nvPr/>
          </p:nvSpPr>
          <p:spPr>
            <a:xfrm>
              <a:off x="1943100" y="2116028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1410335" y="257839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 Box 15"/>
            <p:cNvSpPr txBox="1"/>
            <p:nvPr/>
          </p:nvSpPr>
          <p:spPr>
            <a:xfrm>
              <a:off x="1313815" y="2335550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INTR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49" name="Text Box 15"/>
            <p:cNvSpPr txBox="1"/>
            <p:nvPr/>
          </p:nvSpPr>
          <p:spPr>
            <a:xfrm>
              <a:off x="1885950" y="2335550"/>
              <a:ext cx="3429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409995" y="327143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5"/>
            <p:cNvSpPr txBox="1"/>
            <p:nvPr/>
          </p:nvSpPr>
          <p:spPr>
            <a:xfrm>
              <a:off x="1307375" y="3004710"/>
              <a:ext cx="7721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READY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409995" y="346320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5"/>
            <p:cNvSpPr txBox="1"/>
            <p:nvPr/>
          </p:nvSpPr>
          <p:spPr>
            <a:xfrm>
              <a:off x="1313475" y="3213638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HOLD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54" name="Text Box 15"/>
            <p:cNvSpPr txBox="1"/>
            <p:nvPr/>
          </p:nvSpPr>
          <p:spPr>
            <a:xfrm>
              <a:off x="1879331" y="3022162"/>
              <a:ext cx="3425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35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55" name="Text Box 15"/>
            <p:cNvSpPr txBox="1"/>
            <p:nvPr/>
          </p:nvSpPr>
          <p:spPr>
            <a:xfrm>
              <a:off x="1885950" y="3213638"/>
              <a:ext cx="3425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1409994" y="3730743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15"/>
            <p:cNvSpPr txBox="1"/>
            <p:nvPr/>
          </p:nvSpPr>
          <p:spPr>
            <a:xfrm>
              <a:off x="1238907" y="3487799"/>
              <a:ext cx="7997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RESET IN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58" name="Text Box 15"/>
            <p:cNvSpPr txBox="1"/>
            <p:nvPr/>
          </p:nvSpPr>
          <p:spPr>
            <a:xfrm>
              <a:off x="1889555" y="3470018"/>
              <a:ext cx="3429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36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293652" y="3525638"/>
              <a:ext cx="688335" cy="23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9995" y="414367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Box 15"/>
            <p:cNvSpPr txBox="1"/>
            <p:nvPr/>
          </p:nvSpPr>
          <p:spPr>
            <a:xfrm>
              <a:off x="1382031" y="3885137"/>
              <a:ext cx="7721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INTA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409995" y="433544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Box 15"/>
            <p:cNvSpPr txBox="1"/>
            <p:nvPr/>
          </p:nvSpPr>
          <p:spPr>
            <a:xfrm>
              <a:off x="1444444" y="4290132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HLDA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4" name="Text Box 15"/>
            <p:cNvSpPr txBox="1"/>
            <p:nvPr/>
          </p:nvSpPr>
          <p:spPr>
            <a:xfrm>
              <a:off x="1886520" y="3897602"/>
              <a:ext cx="34226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5" name="Text Box 15"/>
            <p:cNvSpPr txBox="1"/>
            <p:nvPr/>
          </p:nvSpPr>
          <p:spPr>
            <a:xfrm>
              <a:off x="1886245" y="4091727"/>
              <a:ext cx="34226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428750" y="3923050"/>
              <a:ext cx="3044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 Box 15"/>
            <p:cNvSpPr txBox="1"/>
            <p:nvPr/>
          </p:nvSpPr>
          <p:spPr>
            <a:xfrm>
              <a:off x="302511" y="1750158"/>
              <a:ext cx="801075" cy="6137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Externally Initiated Signals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8" name="Text Box 15"/>
            <p:cNvSpPr txBox="1"/>
            <p:nvPr/>
          </p:nvSpPr>
          <p:spPr>
            <a:xfrm>
              <a:off x="-136659" y="3490100"/>
              <a:ext cx="1555884" cy="6134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External Signal Acknowledgement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9" name="Left-Right Arrow 68"/>
            <p:cNvSpPr/>
            <p:nvPr/>
          </p:nvSpPr>
          <p:spPr>
            <a:xfrm>
              <a:off x="3695699" y="2318679"/>
              <a:ext cx="1771651" cy="1286126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Multiplexed Address/Data </a:t>
              </a:r>
              <a:r>
                <a:rPr lang="en-US" sz="1600" dirty="0" smtClean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Bus</a:t>
              </a:r>
              <a:endParaRPr lang="en-US" sz="1600" dirty="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15"/>
            <p:cNvSpPr txBox="1"/>
            <p:nvPr/>
          </p:nvSpPr>
          <p:spPr>
            <a:xfrm>
              <a:off x="3637620" y="2412955"/>
              <a:ext cx="3625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19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71" name="Text Box 15"/>
            <p:cNvSpPr txBox="1"/>
            <p:nvPr/>
          </p:nvSpPr>
          <p:spPr>
            <a:xfrm>
              <a:off x="3637620" y="3289210"/>
              <a:ext cx="3625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12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683348" y="385284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 Box 15"/>
            <p:cNvSpPr txBox="1"/>
            <p:nvPr/>
          </p:nvSpPr>
          <p:spPr>
            <a:xfrm>
              <a:off x="4523072" y="3729900"/>
              <a:ext cx="629349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ALE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3683348" y="404461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Box 15"/>
                <p:cNvSpPr txBox="1"/>
                <p:nvPr/>
              </p:nvSpPr>
              <p:spPr>
                <a:xfrm>
                  <a:off x="4312820" y="3919040"/>
                  <a:ext cx="776034" cy="29956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820" y="3919040"/>
                  <a:ext cx="776034" cy="29956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 Box 15"/>
            <p:cNvSpPr txBox="1"/>
            <p:nvPr/>
          </p:nvSpPr>
          <p:spPr>
            <a:xfrm>
              <a:off x="3638127" y="3579508"/>
              <a:ext cx="362078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77" name="Text Box 15"/>
            <p:cNvSpPr txBox="1"/>
            <p:nvPr/>
          </p:nvSpPr>
          <p:spPr>
            <a:xfrm>
              <a:off x="3639524" y="3799031"/>
              <a:ext cx="374333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683348" y="423638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683348" y="442815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 Box 15"/>
            <p:cNvSpPr txBox="1"/>
            <p:nvPr/>
          </p:nvSpPr>
          <p:spPr>
            <a:xfrm>
              <a:off x="4523072" y="4324600"/>
              <a:ext cx="776034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IO/M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81" name="Text Box 15"/>
            <p:cNvSpPr txBox="1"/>
            <p:nvPr/>
          </p:nvSpPr>
          <p:spPr>
            <a:xfrm>
              <a:off x="3648921" y="3992557"/>
              <a:ext cx="374333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33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683348" y="461992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 Box 15"/>
            <p:cNvSpPr txBox="1"/>
            <p:nvPr/>
          </p:nvSpPr>
          <p:spPr>
            <a:xfrm>
              <a:off x="3649239" y="4384423"/>
              <a:ext cx="37719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84" name="Text Box 15"/>
            <p:cNvSpPr txBox="1"/>
            <p:nvPr/>
          </p:nvSpPr>
          <p:spPr>
            <a:xfrm>
              <a:off x="3649239" y="4212079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34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85" name="Text Box 15"/>
            <p:cNvSpPr txBox="1"/>
            <p:nvPr/>
          </p:nvSpPr>
          <p:spPr>
            <a:xfrm>
              <a:off x="3652414" y="4554820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681729" y="4796106"/>
              <a:ext cx="8997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15"/>
                <p:cNvSpPr txBox="1"/>
                <p:nvPr/>
              </p:nvSpPr>
              <p:spPr>
                <a:xfrm>
                  <a:off x="4312820" y="4107770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820" y="4107770"/>
                  <a:ext cx="775970" cy="29908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/>
            <p:cNvCxnSpPr/>
            <p:nvPr/>
          </p:nvCxnSpPr>
          <p:spPr>
            <a:xfrm>
              <a:off x="4767306" y="4364015"/>
              <a:ext cx="1302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 Box 15"/>
            <p:cNvSpPr txBox="1"/>
            <p:nvPr/>
          </p:nvSpPr>
          <p:spPr>
            <a:xfrm>
              <a:off x="4530090" y="4525249"/>
              <a:ext cx="42037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RD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4545571" y="4577654"/>
              <a:ext cx="224791" cy="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15"/>
            <p:cNvSpPr txBox="1"/>
            <p:nvPr/>
          </p:nvSpPr>
          <p:spPr>
            <a:xfrm>
              <a:off x="4511040" y="4704375"/>
              <a:ext cx="42037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WR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576234" y="4782802"/>
              <a:ext cx="2247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551090" y="5495925"/>
              <a:ext cx="0" cy="361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226730" y="5495925"/>
              <a:ext cx="0" cy="361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 Box 15"/>
            <p:cNvSpPr txBox="1"/>
            <p:nvPr/>
          </p:nvSpPr>
          <p:spPr>
            <a:xfrm>
              <a:off x="3161324" y="5495925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37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6" name="Text Box 15"/>
            <p:cNvSpPr txBox="1"/>
            <p:nvPr/>
          </p:nvSpPr>
          <p:spPr>
            <a:xfrm>
              <a:off x="2362200" y="5495925"/>
              <a:ext cx="28101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7" name="Text Box 15"/>
            <p:cNvSpPr txBox="1"/>
            <p:nvPr/>
          </p:nvSpPr>
          <p:spPr>
            <a:xfrm>
              <a:off x="2988206" y="5818800"/>
              <a:ext cx="478894" cy="429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CLK OUT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98" name="Text Box 15"/>
            <p:cNvSpPr txBox="1"/>
            <p:nvPr/>
          </p:nvSpPr>
          <p:spPr>
            <a:xfrm>
              <a:off x="2227535" y="5818800"/>
              <a:ext cx="696594" cy="4292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RESET OUT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9" name="Text Box 15"/>
            <p:cNvSpPr txBox="1"/>
            <p:nvPr/>
          </p:nvSpPr>
          <p:spPr>
            <a:xfrm>
              <a:off x="5152421" y="4141720"/>
              <a:ext cx="986835" cy="6134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Control and Status Signals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15"/>
                <p:cNvSpPr txBox="1"/>
                <p:nvPr/>
              </p:nvSpPr>
              <p:spPr>
                <a:xfrm>
                  <a:off x="2018960" y="667865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960" y="667865"/>
                  <a:ext cx="775970" cy="2990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 Box 15"/>
                <p:cNvSpPr txBox="1"/>
                <p:nvPr/>
              </p:nvSpPr>
              <p:spPr>
                <a:xfrm>
                  <a:off x="2309922" y="649583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922" y="649583"/>
                  <a:ext cx="775970" cy="29908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15"/>
                <p:cNvSpPr txBox="1"/>
                <p:nvPr/>
              </p:nvSpPr>
              <p:spPr>
                <a:xfrm>
                  <a:off x="2631773" y="690863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773" y="690863"/>
                  <a:ext cx="775970" cy="2990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 Box 15"/>
                <p:cNvSpPr txBox="1"/>
                <p:nvPr/>
              </p:nvSpPr>
              <p:spPr>
                <a:xfrm>
                  <a:off x="3022681" y="702281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𝑆𝑆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681" y="702281"/>
                  <a:ext cx="775970" cy="2990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 Box 15"/>
                <p:cNvSpPr txBox="1"/>
                <p:nvPr/>
              </p:nvSpPr>
              <p:spPr>
                <a:xfrm>
                  <a:off x="3016334" y="1457281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334" y="1457281"/>
                  <a:ext cx="775970" cy="29908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 Box 15"/>
                <p:cNvSpPr txBox="1"/>
                <p:nvPr/>
              </p:nvSpPr>
              <p:spPr>
                <a:xfrm>
                  <a:off x="3155950" y="2461555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950" y="2461555"/>
                  <a:ext cx="775970" cy="29908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 Box 15"/>
                <p:cNvSpPr txBox="1"/>
                <p:nvPr/>
              </p:nvSpPr>
              <p:spPr>
                <a:xfrm>
                  <a:off x="3132115" y="3163140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115" y="3163140"/>
                  <a:ext cx="775970" cy="29908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Rectangle 106"/>
          <p:cNvSpPr/>
          <p:nvPr/>
        </p:nvSpPr>
        <p:spPr>
          <a:xfrm>
            <a:off x="199089" y="-42775"/>
            <a:ext cx="4352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8085 Microprocessor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 Box 15"/>
              <p:cNvSpPr txBox="1"/>
              <p:nvPr/>
            </p:nvSpPr>
            <p:spPr>
              <a:xfrm>
                <a:off x="5907616" y="1064400"/>
                <a:ext cx="1066658" cy="31145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616" y="1064400"/>
                <a:ext cx="1066658" cy="31145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12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8085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8085 is pronounced as "</a:t>
            </a:r>
            <a:r>
              <a:rPr lang="en-US" dirty="0">
                <a:solidFill>
                  <a:srgbClr val="5430AA"/>
                </a:solidFill>
              </a:rPr>
              <a:t>eighty-eighty-five</a:t>
            </a:r>
            <a:r>
              <a:rPr lang="en-US" dirty="0"/>
              <a:t>" microprocessor.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an 8-bit </a:t>
            </a:r>
            <a:r>
              <a:rPr lang="en-US" dirty="0" smtClean="0"/>
              <a:t>microprocessor designed </a:t>
            </a:r>
            <a:r>
              <a:rPr lang="en-US" dirty="0"/>
              <a:t>by Intel in 1977 using NMOS technology.</a:t>
            </a:r>
          </a:p>
        </p:txBody>
      </p:sp>
    </p:spTree>
    <p:extLst>
      <p:ext uri="{BB962C8B-B14F-4D97-AF65-F5344CB8AC3E}">
        <p14:creationId xmlns:p14="http://schemas.microsoft.com/office/powerpoint/2010/main" val="3621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8085 Architecture/Block Diagram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41" y="417286"/>
            <a:ext cx="3782333" cy="23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17293" y="3080712"/>
            <a:ext cx="68984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228600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24715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03" name="Text Box 37"/>
          <p:cNvSpPr txBox="1"/>
          <p:nvPr/>
        </p:nvSpPr>
        <p:spPr>
          <a:xfrm>
            <a:off x="1447801" y="5333422"/>
            <a:ext cx="471557" cy="30537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2741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21873" y="6005845"/>
            <a:ext cx="606951" cy="4711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5995556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2239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02604" y="1736655"/>
            <a:ext cx="1428567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37"/>
          <p:cNvSpPr txBox="1"/>
          <p:nvPr/>
        </p:nvSpPr>
        <p:spPr>
          <a:xfrm>
            <a:off x="1740836" y="4161857"/>
            <a:ext cx="733676" cy="42378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Power Supply</a:t>
            </a:r>
          </a:p>
        </p:txBody>
      </p:sp>
      <p:sp>
        <p:nvSpPr>
          <p:cNvPr id="181" name="Text Box 37"/>
          <p:cNvSpPr txBox="1"/>
          <p:nvPr/>
        </p:nvSpPr>
        <p:spPr>
          <a:xfrm>
            <a:off x="2659084" y="4209882"/>
            <a:ext cx="470145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+5 V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6901054" y="933190"/>
            <a:ext cx="80318" cy="5944227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2828675" y="2667984"/>
            <a:ext cx="1970940" cy="465492"/>
          </a:xfrm>
          <a:prstGeom prst="bentUpArrow">
            <a:avLst>
              <a:gd name="adj1" fmla="val 23600"/>
              <a:gd name="adj2" fmla="val 26979"/>
              <a:gd name="adj3" fmla="val 33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5797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81" idx="1"/>
            <a:endCxn id="145" idx="1"/>
          </p:cNvCxnSpPr>
          <p:nvPr/>
        </p:nvCxnSpPr>
        <p:spPr>
          <a:xfrm rot="10800000" flipV="1">
            <a:off x="2642498" y="4329210"/>
            <a:ext cx="16587" cy="241711"/>
          </a:xfrm>
          <a:prstGeom prst="bentConnector3">
            <a:avLst>
              <a:gd name="adj1" fmla="val 1478188"/>
            </a:avLst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37"/>
          <p:cNvSpPr txBox="1"/>
          <p:nvPr/>
        </p:nvSpPr>
        <p:spPr>
          <a:xfrm>
            <a:off x="2642496" y="4451593"/>
            <a:ext cx="515436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GND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2316402" y="4448538"/>
            <a:ext cx="882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Box 37"/>
          <p:cNvSpPr txBox="1"/>
          <p:nvPr/>
        </p:nvSpPr>
        <p:spPr>
          <a:xfrm>
            <a:off x="4293014" y="5995556"/>
            <a:ext cx="649997" cy="320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IO/M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4458002" y="572239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11217" y="6036437"/>
            <a:ext cx="22524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rot="16200000">
            <a:off x="-1595061" y="2830964"/>
            <a:ext cx="391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5430AA"/>
                </a:solidFill>
              </a:rPr>
              <a:t>8085 Block </a:t>
            </a:r>
            <a:r>
              <a:rPr lang="en-US" sz="3600" b="1" dirty="0">
                <a:solidFill>
                  <a:srgbClr val="5430AA"/>
                </a:solidFill>
              </a:rPr>
              <a:t>Diagram</a:t>
            </a:r>
            <a:endParaRPr lang="en-IN" sz="3600" b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 animBg="1"/>
      <p:bldP spid="68" grpId="0" animBg="1"/>
      <p:bldP spid="64" grpId="0" animBg="1"/>
      <p:bldP spid="74" grpId="0" animBg="1"/>
      <p:bldP spid="75" grpId="0"/>
      <p:bldP spid="77" grpId="0"/>
      <p:bldP spid="78" grpId="0"/>
      <p:bldP spid="83" grpId="0"/>
      <p:bldP spid="84" grpId="0"/>
      <p:bldP spid="92" grpId="0" animBg="1"/>
      <p:bldP spid="93" grpId="0" animBg="1"/>
      <p:bldP spid="94" grpId="0"/>
      <p:bldP spid="95" grpId="0"/>
      <p:bldP spid="100" grpId="0" animBg="1"/>
      <p:bldP spid="101" grpId="0" animBg="1"/>
      <p:bldP spid="102" grpId="0"/>
      <p:bldP spid="103" grpId="0"/>
      <p:bldP spid="111" grpId="0"/>
      <p:bldP spid="113" grpId="0"/>
      <p:bldP spid="115" grpId="0"/>
      <p:bldP spid="118" grpId="0"/>
      <p:bldP spid="119" grpId="0"/>
      <p:bldP spid="121" grpId="0"/>
      <p:bldP spid="125" grpId="0"/>
      <p:bldP spid="126" grpId="0"/>
      <p:bldP spid="128" grpId="0"/>
      <p:bldP spid="130" grpId="0"/>
      <p:bldP spid="132" grpId="0"/>
      <p:bldP spid="133" grpId="0"/>
      <p:bldP spid="137" grpId="0"/>
      <p:bldP spid="139" grpId="0"/>
      <p:bldP spid="142" grpId="0"/>
      <p:bldP spid="143" grpId="0" animBg="1"/>
      <p:bldP spid="144" grpId="0"/>
      <p:bldP spid="179" grpId="0"/>
      <p:bldP spid="181" grpId="0"/>
      <p:bldP spid="138" grpId="0" animBg="1"/>
      <p:bldP spid="9" grpId="0" animBg="1"/>
      <p:bldP spid="4" grpId="0" animBg="1"/>
      <p:bldP spid="174" grpId="0" animBg="1"/>
      <p:bldP spid="2" grpId="0" animBg="1"/>
      <p:bldP spid="6" grpId="0" animBg="1"/>
      <p:bldP spid="145" grpId="0"/>
      <p:bldP spid="1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901054" y="933190"/>
            <a:ext cx="80318" cy="5944227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70415" y="1238083"/>
            <a:ext cx="3829992" cy="567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24000" y="4886475"/>
            <a:ext cx="5377054" cy="19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ular Callout 151"/>
          <p:cNvSpPr/>
          <p:nvPr/>
        </p:nvSpPr>
        <p:spPr>
          <a:xfrm>
            <a:off x="1828800" y="137705"/>
            <a:ext cx="7724918" cy="806566"/>
          </a:xfrm>
          <a:prstGeom prst="wedgeRoundRectCallout">
            <a:avLst>
              <a:gd name="adj1" fmla="val -38919"/>
              <a:gd name="adj2" fmla="val 12338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to store 8-bit data to perform arithmetic &amp; logical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Result of operation is stored in Accumulator.</a:t>
            </a:r>
          </a:p>
        </p:txBody>
      </p:sp>
      <p:sp>
        <p:nvSpPr>
          <p:cNvPr id="153" name="Rounded Rectangular Callout 152"/>
          <p:cNvSpPr/>
          <p:nvPr/>
        </p:nvSpPr>
        <p:spPr>
          <a:xfrm>
            <a:off x="2179643" y="24020"/>
            <a:ext cx="4109204" cy="793567"/>
          </a:xfrm>
          <a:prstGeom prst="wedgeRoundRectCallout">
            <a:avLst>
              <a:gd name="adj1" fmla="val -17832"/>
              <a:gd name="adj2" fmla="val 14534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Used to hold data (i.e. temporary data) during ALU operation.</a:t>
            </a:r>
          </a:p>
        </p:txBody>
      </p:sp>
      <p:graphicFrame>
        <p:nvGraphicFramePr>
          <p:cNvPr id="15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975655"/>
              </p:ext>
            </p:extLst>
          </p:nvPr>
        </p:nvGraphicFramePr>
        <p:xfrm>
          <a:off x="7378783" y="2410644"/>
          <a:ext cx="454588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68235"/>
                <a:gridCol w="568235"/>
                <a:gridCol w="568235"/>
                <a:gridCol w="568235"/>
                <a:gridCol w="568235"/>
                <a:gridCol w="568235"/>
                <a:gridCol w="568235"/>
                <a:gridCol w="568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S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Z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AC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P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CY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6" name="Rounded Rectangular Callout 155"/>
          <p:cNvSpPr/>
          <p:nvPr/>
        </p:nvSpPr>
        <p:spPr>
          <a:xfrm>
            <a:off x="6948318" y="1496664"/>
            <a:ext cx="3719645" cy="913980"/>
          </a:xfrm>
          <a:prstGeom prst="wedgeRoundRectCallout">
            <a:avLst>
              <a:gd name="adj1" fmla="val -51928"/>
              <a:gd name="adj2" fmla="val -2344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When Instruction is fetched from memory, it is loaded in the Instruction </a:t>
            </a:r>
            <a:r>
              <a:rPr lang="en-US" sz="2000" dirty="0" err="1">
                <a:solidFill>
                  <a:schemeClr val="tx1"/>
                </a:solidFill>
              </a:rPr>
              <a:t>Registor</a:t>
            </a:r>
            <a:r>
              <a:rPr lang="en-US" sz="2000" dirty="0">
                <a:solidFill>
                  <a:schemeClr val="tx1"/>
                </a:solidFill>
              </a:rPr>
              <a:t> (IR).</a:t>
            </a:r>
          </a:p>
        </p:txBody>
      </p:sp>
      <p:sp>
        <p:nvSpPr>
          <p:cNvPr id="157" name="Rounded Rectangular Callout 156"/>
          <p:cNvSpPr/>
          <p:nvPr/>
        </p:nvSpPr>
        <p:spPr>
          <a:xfrm>
            <a:off x="7032817" y="2697686"/>
            <a:ext cx="3580309" cy="1169962"/>
          </a:xfrm>
          <a:prstGeom prst="wedgeRoundRectCallout">
            <a:avLst>
              <a:gd name="adj1" fmla="val -54886"/>
              <a:gd name="adj2" fmla="val -979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Instruction decoder decodes the information present in the Instruction register.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2064411" y="5225438"/>
            <a:ext cx="4258499" cy="1403962"/>
          </a:xfrm>
          <a:prstGeom prst="wedgeRoundRectCallout">
            <a:avLst>
              <a:gd name="adj1" fmla="val 5164"/>
              <a:gd name="adj2" fmla="val -9052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Performs Computing Functions.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Accumulator, Temporary Register and Flag Registers are part of ALU.</a:t>
            </a:r>
          </a:p>
        </p:txBody>
      </p:sp>
    </p:spTree>
    <p:extLst>
      <p:ext uri="{BB962C8B-B14F-4D97-AF65-F5344CB8AC3E}">
        <p14:creationId xmlns:p14="http://schemas.microsoft.com/office/powerpoint/2010/main" val="422638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2" grpId="0" animBg="1"/>
      <p:bldP spid="34" grpId="0" animBg="1"/>
      <p:bldP spid="35" grpId="0" animBg="1"/>
      <p:bldP spid="152" grpId="0" animBg="1"/>
      <p:bldP spid="152" grpId="1" animBg="1"/>
      <p:bldP spid="153" grpId="0" animBg="1"/>
      <p:bldP spid="153" grpId="1" animBg="1"/>
      <p:bldP spid="156" grpId="0" animBg="1"/>
      <p:bldP spid="156" grpId="1" animBg="1"/>
      <p:bldP spid="157" grpId="0" animBg="1"/>
      <p:bldP spid="157" grpId="1" animBg="1"/>
      <p:bldP spid="1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40501" y="124247"/>
            <a:ext cx="758541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35400" y="-48956"/>
            <a:ext cx="758541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901054" y="933190"/>
            <a:ext cx="30924" cy="5924811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24000" y="4886475"/>
            <a:ext cx="5467348" cy="19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532478" y="1247337"/>
            <a:ext cx="5894958" cy="3750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ular Callout 148"/>
          <p:cNvSpPr/>
          <p:nvPr/>
        </p:nvSpPr>
        <p:spPr>
          <a:xfrm>
            <a:off x="2157437" y="1887594"/>
            <a:ext cx="5208914" cy="1551227"/>
          </a:xfrm>
          <a:prstGeom prst="wedgeRoundRectCallout">
            <a:avLst>
              <a:gd name="adj1" fmla="val 60042"/>
              <a:gd name="adj2" fmla="val 1861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Each register can hold 8-bit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These registers can work in pair to hold 16-bit data and their pairing combination is like B-C, D-E &amp; H-L.</a:t>
            </a:r>
          </a:p>
        </p:txBody>
      </p:sp>
      <p:sp>
        <p:nvSpPr>
          <p:cNvPr id="160" name="Rounded Rectangular Callout 159"/>
          <p:cNvSpPr/>
          <p:nvPr/>
        </p:nvSpPr>
        <p:spPr>
          <a:xfrm>
            <a:off x="2049042" y="1871854"/>
            <a:ext cx="5307090" cy="1719707"/>
          </a:xfrm>
          <a:prstGeom prst="wedgeRoundRectCallout">
            <a:avLst>
              <a:gd name="adj1" fmla="val 59659"/>
              <a:gd name="adj2" fmla="val -31926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additional 8-bit register, which holds the temporary data during execution of some instructions.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They are used internally, so they are not available to the programmer.</a:t>
            </a:r>
          </a:p>
        </p:txBody>
      </p:sp>
      <p:sp>
        <p:nvSpPr>
          <p:cNvPr id="161" name="Rounded Rectangular Callout 160"/>
          <p:cNvSpPr/>
          <p:nvPr/>
        </p:nvSpPr>
        <p:spPr>
          <a:xfrm>
            <a:off x="2116957" y="3764333"/>
            <a:ext cx="5273320" cy="1039389"/>
          </a:xfrm>
          <a:prstGeom prst="wedgeRoundRectCallout">
            <a:avLst>
              <a:gd name="adj1" fmla="val 59815"/>
              <a:gd name="adj2" fmla="val -30929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is a 16-bit register works like stack, which is always incremented/decremented by 2 during push &amp; pop operations.</a:t>
            </a:r>
          </a:p>
        </p:txBody>
      </p:sp>
      <p:sp>
        <p:nvSpPr>
          <p:cNvPr id="162" name="Rounded Rectangular Callout 161"/>
          <p:cNvSpPr/>
          <p:nvPr/>
        </p:nvSpPr>
        <p:spPr>
          <a:xfrm>
            <a:off x="2119503" y="3767291"/>
            <a:ext cx="5279252" cy="989969"/>
          </a:xfrm>
          <a:prstGeom prst="wedgeRoundRectCallout">
            <a:avLst>
              <a:gd name="adj1" fmla="val 59231"/>
              <a:gd name="adj2" fmla="val 5751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16-bit register used to store the memory address location of the next instruction to be executed.</a:t>
            </a:r>
          </a:p>
        </p:txBody>
      </p:sp>
      <p:sp>
        <p:nvSpPr>
          <p:cNvPr id="165" name="Rounded Rectangular Callout 164"/>
          <p:cNvSpPr/>
          <p:nvPr/>
        </p:nvSpPr>
        <p:spPr>
          <a:xfrm>
            <a:off x="5902107" y="190499"/>
            <a:ext cx="5327350" cy="717821"/>
          </a:xfrm>
          <a:prstGeom prst="wedgeRoundRectCallout">
            <a:avLst>
              <a:gd name="adj1" fmla="val 8594"/>
              <a:gd name="adj2" fmla="val 13176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A multiplexer pulls out the right group of bits, depending on the instruction.</a:t>
            </a:r>
          </a:p>
        </p:txBody>
      </p:sp>
      <p:sp>
        <p:nvSpPr>
          <p:cNvPr id="166" name="Rounded Rectangular Callout 165"/>
          <p:cNvSpPr/>
          <p:nvPr/>
        </p:nvSpPr>
        <p:spPr>
          <a:xfrm>
            <a:off x="2096352" y="3352800"/>
            <a:ext cx="5158684" cy="1633690"/>
          </a:xfrm>
          <a:prstGeom prst="wedgeRoundRectCallout">
            <a:avLst>
              <a:gd name="adj1" fmla="val 62066"/>
              <a:gd name="adj2" fmla="val 3996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increments the program counter as instructions execute, increments and decrements the stack pointer as needed, and supports the 16-bit increment and decrement instructions. </a:t>
            </a:r>
          </a:p>
        </p:txBody>
      </p:sp>
      <p:sp>
        <p:nvSpPr>
          <p:cNvPr id="152" name="Rounded Rectangular Callout 151"/>
          <p:cNvSpPr/>
          <p:nvPr/>
        </p:nvSpPr>
        <p:spPr>
          <a:xfrm>
            <a:off x="1567913" y="4862471"/>
            <a:ext cx="5039824" cy="1864080"/>
          </a:xfrm>
          <a:prstGeom prst="wedgeRoundRectCallout">
            <a:avLst>
              <a:gd name="adj1" fmla="val 56371"/>
              <a:gd name="adj2" fmla="val 11309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content stored in the SP and PC is loaded into the </a:t>
            </a:r>
            <a:r>
              <a:rPr lang="en-US" sz="2000" dirty="0">
                <a:solidFill>
                  <a:srgbClr val="0000FF"/>
                </a:solidFill>
              </a:rPr>
              <a:t>Address Buffer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0000FF"/>
                </a:solidFill>
              </a:rPr>
              <a:t>Data/Address Buffer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memory and I/O chips are connected to these buses that can exchange the data.</a:t>
            </a:r>
          </a:p>
        </p:txBody>
      </p:sp>
    </p:spTree>
    <p:extLst>
      <p:ext uri="{BB962C8B-B14F-4D97-AF65-F5344CB8AC3E}">
        <p14:creationId xmlns:p14="http://schemas.microsoft.com/office/powerpoint/2010/main" val="22596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7" grpId="0" animBg="1"/>
      <p:bldP spid="145" grpId="0" animBg="1"/>
      <p:bldP spid="149" grpId="0" animBg="1"/>
      <p:bldP spid="14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5" grpId="0" animBg="1"/>
      <p:bldP spid="165" grpId="1" animBg="1"/>
      <p:bldP spid="166" grpId="0" animBg="1"/>
      <p:bldP spid="166" grpId="1" animBg="1"/>
      <p:bldP spid="15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1524905" y="4759752"/>
            <a:ext cx="5533416" cy="2172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32010" y="1240201"/>
            <a:ext cx="5715000" cy="377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53738" y="1238251"/>
            <a:ext cx="3744808" cy="5619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ular Callout 156"/>
          <p:cNvSpPr/>
          <p:nvPr/>
        </p:nvSpPr>
        <p:spPr>
          <a:xfrm>
            <a:off x="2179641" y="3420065"/>
            <a:ext cx="7505708" cy="1417403"/>
          </a:xfrm>
          <a:prstGeom prst="wedgeRoundRectCallout">
            <a:avLst>
              <a:gd name="adj1" fmla="val -20807"/>
              <a:gd name="adj2" fmla="val 6421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This unit </a:t>
            </a:r>
            <a:r>
              <a:rPr lang="en-US" sz="2000" b="1" dirty="0">
                <a:solidFill>
                  <a:schemeClr val="tx1"/>
                </a:solidFill>
              </a:rPr>
              <a:t>synchronizes</a:t>
            </a:r>
            <a:r>
              <a:rPr lang="en-US" sz="2000" dirty="0">
                <a:solidFill>
                  <a:schemeClr val="tx1"/>
                </a:solidFill>
              </a:rPr>
              <a:t> all the microprocessor operations with the </a:t>
            </a:r>
            <a:r>
              <a:rPr lang="en-US" sz="2000" b="1" dirty="0">
                <a:solidFill>
                  <a:schemeClr val="tx1"/>
                </a:solidFill>
              </a:rPr>
              <a:t>clock</a:t>
            </a:r>
            <a:r>
              <a:rPr lang="en-US" sz="2000" dirty="0">
                <a:solidFill>
                  <a:schemeClr val="tx1"/>
                </a:solidFill>
              </a:rPr>
              <a:t> and generates </a:t>
            </a:r>
            <a:r>
              <a:rPr lang="en-US" sz="2000" b="1" dirty="0">
                <a:solidFill>
                  <a:schemeClr val="tx1"/>
                </a:solidFill>
              </a:rPr>
              <a:t>control signal </a:t>
            </a:r>
            <a:r>
              <a:rPr lang="en-US" sz="2000" dirty="0">
                <a:solidFill>
                  <a:schemeClr val="tx1"/>
                </a:solidFill>
              </a:rPr>
              <a:t>necessary for communication between microprocessor &amp; peripheral.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200513" y="4459552"/>
            <a:ext cx="4447755" cy="432932"/>
          </a:xfrm>
          <a:prstGeom prst="wedgeRoundRectCallout">
            <a:avLst>
              <a:gd name="adj1" fmla="val -18212"/>
              <a:gd name="adj2" fmla="val 10440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Frequency Control Signals</a:t>
            </a:r>
          </a:p>
        </p:txBody>
      </p:sp>
      <p:sp>
        <p:nvSpPr>
          <p:cNvPr id="168" name="Rounded Rectangular Callout 167"/>
          <p:cNvSpPr/>
          <p:nvPr/>
        </p:nvSpPr>
        <p:spPr>
          <a:xfrm>
            <a:off x="1883407" y="4207041"/>
            <a:ext cx="4373300" cy="763721"/>
          </a:xfrm>
          <a:prstGeom prst="wedgeRoundRectCallout">
            <a:avLst>
              <a:gd name="adj1" fmla="val -41592"/>
              <a:gd name="adj2" fmla="val 18545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Perform </a:t>
            </a:r>
            <a:r>
              <a:rPr lang="en-US" sz="2000" b="1" dirty="0">
                <a:solidFill>
                  <a:schemeClr val="tx1"/>
                </a:solidFill>
              </a:rPr>
              <a:t>synchronization</a:t>
            </a:r>
            <a:r>
              <a:rPr lang="en-US" sz="2000" dirty="0">
                <a:solidFill>
                  <a:schemeClr val="tx1"/>
                </a:solidFill>
              </a:rPr>
              <a:t> with peripheral device.</a:t>
            </a:r>
          </a:p>
        </p:txBody>
      </p:sp>
      <p:sp>
        <p:nvSpPr>
          <p:cNvPr id="170" name="Rounded Rectangular Callout 169"/>
          <p:cNvSpPr/>
          <p:nvPr/>
        </p:nvSpPr>
        <p:spPr>
          <a:xfrm>
            <a:off x="2836949" y="4265564"/>
            <a:ext cx="4708987" cy="591463"/>
          </a:xfrm>
          <a:prstGeom prst="wedgeRoundRectCallout">
            <a:avLst>
              <a:gd name="adj1" fmla="val -55740"/>
              <a:gd name="adj2" fmla="val 31802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Input signal to synchronize microprocessor with peripheral device.</a:t>
            </a:r>
          </a:p>
        </p:txBody>
      </p:sp>
      <p:sp>
        <p:nvSpPr>
          <p:cNvPr id="172" name="Rounded Rectangular Callout 171"/>
          <p:cNvSpPr/>
          <p:nvPr/>
        </p:nvSpPr>
        <p:spPr>
          <a:xfrm>
            <a:off x="2260722" y="4038299"/>
            <a:ext cx="5590499" cy="607771"/>
          </a:xfrm>
          <a:prstGeom prst="wedgeRoundRectCallout">
            <a:avLst>
              <a:gd name="adj1" fmla="val -37160"/>
              <a:gd name="adj2" fmla="val 28702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Read/write either to/from memory or peripherals.</a:t>
            </a:r>
          </a:p>
        </p:txBody>
      </p:sp>
      <p:sp>
        <p:nvSpPr>
          <p:cNvPr id="175" name="Rounded Rectangular Callout 174"/>
          <p:cNvSpPr/>
          <p:nvPr/>
        </p:nvSpPr>
        <p:spPr>
          <a:xfrm>
            <a:off x="3178240" y="4215288"/>
            <a:ext cx="3960197" cy="679827"/>
          </a:xfrm>
          <a:prstGeom prst="wedgeRoundRectCallout">
            <a:avLst>
              <a:gd name="adj1" fmla="val -38311"/>
              <a:gd name="adj2" fmla="val 24711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ddress </a:t>
            </a:r>
            <a:r>
              <a:rPr lang="en-US" sz="2000" b="1" dirty="0">
                <a:solidFill>
                  <a:schemeClr val="tx1"/>
                </a:solidFill>
              </a:rPr>
              <a:t>L</a:t>
            </a:r>
            <a:r>
              <a:rPr lang="en-US" sz="2000" dirty="0">
                <a:solidFill>
                  <a:schemeClr val="tx1"/>
                </a:solidFill>
              </a:rPr>
              <a:t>atch </a:t>
            </a:r>
            <a:r>
              <a:rPr lang="en-US" sz="2000" b="1" dirty="0">
                <a:solidFill>
                  <a:schemeClr val="tx1"/>
                </a:solidFill>
              </a:rPr>
              <a:t>E</a:t>
            </a:r>
            <a:r>
              <a:rPr lang="en-US" sz="2000" dirty="0">
                <a:solidFill>
                  <a:schemeClr val="tx1"/>
                </a:solidFill>
              </a:rPr>
              <a:t>nable control signal</a:t>
            </a:r>
          </a:p>
        </p:txBody>
      </p:sp>
      <p:sp>
        <p:nvSpPr>
          <p:cNvPr id="176" name="Rounded Rectangular Callout 175"/>
          <p:cNvSpPr/>
          <p:nvPr/>
        </p:nvSpPr>
        <p:spPr>
          <a:xfrm>
            <a:off x="3536797" y="4592941"/>
            <a:ext cx="5745106" cy="430214"/>
          </a:xfrm>
          <a:prstGeom prst="wedgeRoundRectCallout">
            <a:avLst>
              <a:gd name="adj1" fmla="val -39914"/>
              <a:gd name="adj2" fmla="val 26279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Shows read/write status to/from memory or I/O.</a:t>
            </a:r>
          </a:p>
        </p:txBody>
      </p:sp>
      <p:sp>
        <p:nvSpPr>
          <p:cNvPr id="178" name="Rounded Rectangular Callout 177"/>
          <p:cNvSpPr/>
          <p:nvPr/>
        </p:nvSpPr>
        <p:spPr>
          <a:xfrm>
            <a:off x="4821502" y="4543123"/>
            <a:ext cx="2386271" cy="382799"/>
          </a:xfrm>
          <a:prstGeom prst="wedgeRoundRectCallout">
            <a:avLst>
              <a:gd name="adj1" fmla="val -42751"/>
              <a:gd name="adj2" fmla="val 30563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DMA control signal</a:t>
            </a:r>
          </a:p>
        </p:txBody>
      </p:sp>
      <p:sp>
        <p:nvSpPr>
          <p:cNvPr id="179" name="Rounded Rectangular Callout 178"/>
          <p:cNvSpPr/>
          <p:nvPr/>
        </p:nvSpPr>
        <p:spPr>
          <a:xfrm>
            <a:off x="6926579" y="5053684"/>
            <a:ext cx="4614578" cy="851040"/>
          </a:xfrm>
          <a:prstGeom prst="wedgeRoundRectCallout">
            <a:avLst>
              <a:gd name="adj1" fmla="val -69558"/>
              <a:gd name="adj2" fmla="val 6811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Signal to </a:t>
            </a:r>
            <a:r>
              <a:rPr lang="en-US" sz="2000" b="1" dirty="0">
                <a:solidFill>
                  <a:schemeClr val="tx1"/>
                </a:solidFill>
              </a:rPr>
              <a:t>RESET</a:t>
            </a:r>
            <a:r>
              <a:rPr lang="en-US" sz="2000" dirty="0">
                <a:solidFill>
                  <a:schemeClr val="tx1"/>
                </a:solidFill>
              </a:rPr>
              <a:t> microprocessor and other devices connected to it.</a:t>
            </a:r>
          </a:p>
        </p:txBody>
      </p:sp>
    </p:spTree>
    <p:extLst>
      <p:ext uri="{BB962C8B-B14F-4D97-AF65-F5344CB8AC3E}">
        <p14:creationId xmlns:p14="http://schemas.microsoft.com/office/powerpoint/2010/main" val="22995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0" grpId="1" animBg="1"/>
      <p:bldP spid="156" grpId="0"/>
      <p:bldP spid="102" grpId="0"/>
      <p:bldP spid="113" grpId="0"/>
      <p:bldP spid="115" grpId="0"/>
      <p:bldP spid="118" grpId="0"/>
      <p:bldP spid="119" grpId="0"/>
      <p:bldP spid="121" grpId="0"/>
      <p:bldP spid="125" grpId="0"/>
      <p:bldP spid="126" grpId="0"/>
      <p:bldP spid="132" grpId="0"/>
      <p:bldP spid="133" grpId="0"/>
      <p:bldP spid="153" grpId="0" animBg="1"/>
      <p:bldP spid="5" grpId="0" animBg="1"/>
      <p:bldP spid="155" grpId="0" animBg="1"/>
      <p:bldP spid="157" grpId="0" animBg="1"/>
      <p:bldP spid="157" grpId="1" animBg="1"/>
      <p:bldP spid="158" grpId="0" animBg="1"/>
      <p:bldP spid="158" grpId="1" animBg="1"/>
      <p:bldP spid="168" grpId="0" animBg="1"/>
      <p:bldP spid="168" grpId="1" animBg="1"/>
      <p:bldP spid="170" grpId="0" animBg="1"/>
      <p:bldP spid="170" grpId="1" animBg="1"/>
      <p:bldP spid="172" grpId="0" animBg="1"/>
      <p:bldP spid="172" grpId="1" animBg="1"/>
      <p:bldP spid="175" grpId="0" animBg="1"/>
      <p:bldP spid="175" grpId="1" animBg="1"/>
      <p:bldP spid="176" grpId="0" animBg="1"/>
      <p:bldP spid="176" grpId="1" animBg="1"/>
      <p:bldP spid="178" grpId="0" animBg="1"/>
      <p:bldP spid="178" grpId="1" animBg="1"/>
      <p:bldP spid="17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539447" y="4915212"/>
            <a:ext cx="5554122" cy="1976851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496534" y="1228854"/>
            <a:ext cx="9171466" cy="562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545531" y="4904884"/>
            <a:ext cx="5476257" cy="190285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524000" y="1213666"/>
            <a:ext cx="9129288" cy="564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9" name="Rounded Rectangular Callout 148"/>
          <p:cNvSpPr/>
          <p:nvPr/>
        </p:nvSpPr>
        <p:spPr>
          <a:xfrm>
            <a:off x="2179642" y="1810647"/>
            <a:ext cx="6562055" cy="1527327"/>
          </a:xfrm>
          <a:prstGeom prst="wedgeRoundRectCallout">
            <a:avLst>
              <a:gd name="adj1" fmla="val -11688"/>
              <a:gd name="adj2" fmla="val -11646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 controls the interrupts during a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are 5 interrupt signals in 8085 microprocessor: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      </a:t>
            </a:r>
            <a:r>
              <a:rPr lang="en-US" sz="2000" dirty="0">
                <a:solidFill>
                  <a:srgbClr val="0000FF"/>
                </a:solidFill>
              </a:rPr>
              <a:t>TRAP, RST 7.5, RST 6.5, RST 5.5, INTR.</a:t>
            </a:r>
          </a:p>
        </p:txBody>
      </p:sp>
      <p:sp>
        <p:nvSpPr>
          <p:cNvPr id="152" name="Rounded Rectangular Callout 151"/>
          <p:cNvSpPr/>
          <p:nvPr/>
        </p:nvSpPr>
        <p:spPr>
          <a:xfrm>
            <a:off x="5527166" y="1454332"/>
            <a:ext cx="5321156" cy="1417403"/>
          </a:xfrm>
          <a:prstGeom prst="wedgeRoundRectCallout">
            <a:avLst>
              <a:gd name="adj1" fmla="val -20648"/>
              <a:gd name="adj2" fmla="val -9973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controls the serial data communication by using two instructions: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solidFill>
                  <a:srgbClr val="0000FF"/>
                </a:solidFill>
              </a:rPr>
              <a:t>SID</a:t>
            </a:r>
            <a:r>
              <a:rPr lang="en-US" sz="2000" dirty="0">
                <a:solidFill>
                  <a:schemeClr val="tx1"/>
                </a:solidFill>
              </a:rPr>
              <a:t> (Serial input data)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solidFill>
                  <a:srgbClr val="0000FF"/>
                </a:solidFill>
              </a:rPr>
              <a:t>SOD</a:t>
            </a:r>
            <a:r>
              <a:rPr lang="en-US" sz="2000" dirty="0">
                <a:solidFill>
                  <a:schemeClr val="tx1"/>
                </a:solidFill>
              </a:rPr>
              <a:t> (Serial output data)</a:t>
            </a:r>
          </a:p>
        </p:txBody>
      </p:sp>
    </p:spTree>
    <p:extLst>
      <p:ext uri="{BB962C8B-B14F-4D97-AF65-F5344CB8AC3E}">
        <p14:creationId xmlns:p14="http://schemas.microsoft.com/office/powerpoint/2010/main" val="20755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 animBg="1"/>
      <p:bldP spid="145" grpId="0" animBg="1"/>
      <p:bldP spid="149" grpId="0" animBg="1"/>
      <p:bldP spid="149" grpId="1" animBg="1"/>
      <p:bldP spid="1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24715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03" name="Text Box 37"/>
          <p:cNvSpPr txBox="1"/>
          <p:nvPr/>
        </p:nvSpPr>
        <p:spPr>
          <a:xfrm>
            <a:off x="1447801" y="5333422"/>
            <a:ext cx="471557" cy="30537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85251" y="4825066"/>
            <a:ext cx="62595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02604" y="1736655"/>
            <a:ext cx="1428567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37"/>
          <p:cNvSpPr txBox="1"/>
          <p:nvPr/>
        </p:nvSpPr>
        <p:spPr>
          <a:xfrm>
            <a:off x="1740836" y="4161857"/>
            <a:ext cx="733676" cy="42378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Power Supply</a:t>
            </a:r>
          </a:p>
        </p:txBody>
      </p:sp>
      <p:sp>
        <p:nvSpPr>
          <p:cNvPr id="181" name="Text Box 37"/>
          <p:cNvSpPr txBox="1"/>
          <p:nvPr/>
        </p:nvSpPr>
        <p:spPr>
          <a:xfrm>
            <a:off x="2659084" y="4209882"/>
            <a:ext cx="470145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+5 V</a:t>
            </a:r>
          </a:p>
        </p:txBody>
      </p: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81" idx="1"/>
            <a:endCxn id="145" idx="1"/>
          </p:cNvCxnSpPr>
          <p:nvPr/>
        </p:nvCxnSpPr>
        <p:spPr>
          <a:xfrm rot="10800000" flipV="1">
            <a:off x="2642498" y="4329210"/>
            <a:ext cx="16587" cy="241711"/>
          </a:xfrm>
          <a:prstGeom prst="bentConnector3">
            <a:avLst>
              <a:gd name="adj1" fmla="val 1478188"/>
            </a:avLst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37"/>
          <p:cNvSpPr txBox="1"/>
          <p:nvPr/>
        </p:nvSpPr>
        <p:spPr>
          <a:xfrm>
            <a:off x="2642496" y="4451593"/>
            <a:ext cx="515436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GND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2316402" y="4448538"/>
            <a:ext cx="882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3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Exam Questions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717961"/>
              </p:ext>
            </p:extLst>
          </p:nvPr>
        </p:nvGraphicFramePr>
        <p:xfrm>
          <a:off x="238654" y="922804"/>
          <a:ext cx="116050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745"/>
                <a:gridCol w="7675658"/>
                <a:gridCol w="1567543"/>
                <a:gridCol w="158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Sr.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GTU Questions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Marks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Year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Draw and explain the internal block diagram of 8085 microprocessor.</a:t>
                      </a:r>
                      <a:endParaRPr lang="en-IN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Sum-2019</a:t>
                      </a:r>
                    </a:p>
                    <a:p>
                      <a:r>
                        <a:rPr lang="en-US" sz="2000" dirty="0" smtClean="0"/>
                        <a:t>Win-2018</a:t>
                      </a:r>
                    </a:p>
                    <a:p>
                      <a:r>
                        <a:rPr lang="en-US" sz="2000" dirty="0" smtClean="0"/>
                        <a:t>Sum-2018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8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352676"/>
            <a:ext cx="10515600" cy="2852737"/>
          </a:xfrm>
        </p:spPr>
        <p:txBody>
          <a:bodyPr/>
          <a:lstStyle/>
          <a:p>
            <a:r>
              <a:rPr lang="en-US" dirty="0"/>
              <a:t>T-States, Machine and Instruction Cycle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6" y="396875"/>
            <a:ext cx="82296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 to 8085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430AA"/>
                </a:solidFill>
              </a:rPr>
              <a:t>8</a:t>
            </a:r>
            <a:r>
              <a:rPr lang="en-US" dirty="0"/>
              <a:t> </a:t>
            </a:r>
            <a:r>
              <a:rPr lang="en-US" dirty="0" smtClean="0"/>
              <a:t>bit General purpose microprocessor (i.e. 8 bit data bus).</a:t>
            </a:r>
          </a:p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single chip N MOS device with </a:t>
            </a:r>
            <a:r>
              <a:rPr lang="en-US" dirty="0">
                <a:solidFill>
                  <a:srgbClr val="5430AA"/>
                </a:solidFill>
              </a:rPr>
              <a:t>40 </a:t>
            </a:r>
            <a:r>
              <a:rPr lang="en-US" dirty="0" smtClean="0"/>
              <a:t>pins.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has multiplexed address and data bus.(</a:t>
            </a:r>
            <a:r>
              <a:rPr lang="en-US" dirty="0" smtClean="0">
                <a:solidFill>
                  <a:srgbClr val="5430AA"/>
                </a:solidFill>
              </a:rPr>
              <a:t>AD</a:t>
            </a:r>
            <a:r>
              <a:rPr lang="en-US" baseline="-25000" dirty="0" smtClean="0">
                <a:solidFill>
                  <a:srgbClr val="5430AA"/>
                </a:solidFill>
              </a:rPr>
              <a:t>0 </a:t>
            </a:r>
            <a:r>
              <a:rPr lang="en-US" dirty="0" smtClean="0">
                <a:solidFill>
                  <a:srgbClr val="5430AA"/>
                </a:solidFill>
              </a:rPr>
              <a:t>- AD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/>
              <a:t>).</a:t>
            </a:r>
          </a:p>
          <a:p>
            <a:r>
              <a:rPr lang="en-US" dirty="0" smtClean="0"/>
              <a:t>It </a:t>
            </a:r>
            <a:r>
              <a:rPr lang="en-US" dirty="0"/>
              <a:t>works on </a:t>
            </a:r>
            <a:r>
              <a:rPr lang="en-US" dirty="0">
                <a:solidFill>
                  <a:srgbClr val="5430AA"/>
                </a:solidFill>
              </a:rPr>
              <a:t>5</a:t>
            </a:r>
            <a:r>
              <a:rPr lang="en-US" dirty="0"/>
              <a:t>-Volt </a:t>
            </a:r>
            <a:r>
              <a:rPr lang="en-US" dirty="0" smtClean="0"/>
              <a:t>DC </a:t>
            </a:r>
            <a:r>
              <a:rPr lang="en-US" dirty="0"/>
              <a:t>power supply.</a:t>
            </a:r>
          </a:p>
          <a:p>
            <a:r>
              <a:rPr lang="en-US" dirty="0" smtClean="0"/>
              <a:t>The </a:t>
            </a:r>
            <a:r>
              <a:rPr lang="en-US" dirty="0"/>
              <a:t>maximum clock frequency is </a:t>
            </a:r>
            <a:r>
              <a:rPr lang="en-US" dirty="0" smtClean="0">
                <a:solidFill>
                  <a:srgbClr val="5430AA"/>
                </a:solidFill>
              </a:rPr>
              <a:t>3MHz</a:t>
            </a:r>
            <a:r>
              <a:rPr lang="en-US" dirty="0" smtClean="0"/>
              <a:t> </a:t>
            </a:r>
            <a:r>
              <a:rPr lang="en-US" dirty="0"/>
              <a:t>while minimum </a:t>
            </a:r>
            <a:r>
              <a:rPr lang="en-US" dirty="0" smtClean="0"/>
              <a:t>frequency is </a:t>
            </a:r>
            <a:r>
              <a:rPr lang="en-US" dirty="0" smtClean="0">
                <a:solidFill>
                  <a:srgbClr val="5430AA"/>
                </a:solidFill>
              </a:rPr>
              <a:t>500kHz</a:t>
            </a:r>
            <a:r>
              <a:rPr lang="en-US" dirty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provides </a:t>
            </a:r>
            <a:r>
              <a:rPr lang="en-US" dirty="0">
                <a:solidFill>
                  <a:srgbClr val="5430AA"/>
                </a:solidFill>
              </a:rPr>
              <a:t>16 </a:t>
            </a:r>
            <a:r>
              <a:rPr lang="en-US" dirty="0"/>
              <a:t>address </a:t>
            </a:r>
            <a:r>
              <a:rPr lang="en-US" dirty="0" smtClean="0"/>
              <a:t>lines, therefore capable of addressing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baseline="30000" dirty="0" smtClean="0">
                <a:solidFill>
                  <a:srgbClr val="5430AA"/>
                </a:solidFill>
              </a:rPr>
              <a:t>16</a:t>
            </a:r>
            <a:r>
              <a:rPr lang="en-US" dirty="0" smtClean="0">
                <a:solidFill>
                  <a:srgbClr val="5430AA"/>
                </a:solidFill>
              </a:rPr>
              <a:t>= 64K </a:t>
            </a:r>
            <a:r>
              <a:rPr lang="en-US" dirty="0" smtClean="0"/>
              <a:t>of memory.</a:t>
            </a:r>
          </a:p>
          <a:p>
            <a:pPr lvl="0"/>
            <a:r>
              <a:rPr lang="en-US" dirty="0"/>
              <a:t>It supports external interrupt request. </a:t>
            </a:r>
          </a:p>
          <a:p>
            <a:pPr lvl="0"/>
            <a:r>
              <a:rPr lang="en-US" dirty="0" smtClean="0"/>
              <a:t>It has two 16 bit registers named </a:t>
            </a:r>
            <a:r>
              <a:rPr lang="en-US" dirty="0">
                <a:solidFill>
                  <a:srgbClr val="5430AA"/>
                </a:solidFill>
              </a:rPr>
              <a:t>program counters (</a:t>
            </a:r>
            <a:r>
              <a:rPr lang="en-US" dirty="0" smtClean="0">
                <a:solidFill>
                  <a:srgbClr val="5430AA"/>
                </a:solidFill>
              </a:rPr>
              <a:t>PC)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5430AA"/>
                </a:solidFill>
              </a:rPr>
              <a:t>stack pointer (SP</a:t>
            </a:r>
            <a:r>
              <a:rPr lang="en-US" dirty="0" smtClean="0">
                <a:solidFill>
                  <a:srgbClr val="5430AA"/>
                </a:solidFill>
              </a:rPr>
              <a:t>).</a:t>
            </a:r>
            <a:endParaRPr lang="en-US" dirty="0">
              <a:solidFill>
                <a:srgbClr val="5430A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T-States, Machine and Instruction Cycle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69773" y="4381500"/>
            <a:ext cx="32766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Instruction Cycle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71297" y="2735614"/>
            <a:ext cx="327355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Machine Cycle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1297" y="1089728"/>
            <a:ext cx="327355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T-States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575300" y="4546656"/>
            <a:ext cx="4889500" cy="584088"/>
          </a:xfrm>
          <a:prstGeom prst="wedgeRoundRectCallout">
            <a:avLst>
              <a:gd name="adj1" fmla="val -53734"/>
              <a:gd name="adj2" fmla="val -16330"/>
              <a:gd name="adj3" fmla="val 16667"/>
            </a:avLst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Time required to complete </a:t>
            </a:r>
            <a:r>
              <a:rPr lang="en-US" b="1" dirty="0">
                <a:solidFill>
                  <a:srgbClr val="0000FF"/>
                </a:solidFill>
              </a:rPr>
              <a:t>execution</a:t>
            </a:r>
            <a:r>
              <a:rPr lang="en-US" dirty="0">
                <a:solidFill>
                  <a:schemeClr val="tx1"/>
                </a:solidFill>
              </a:rPr>
              <a:t> of an instruction.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571673" y="2860076"/>
            <a:ext cx="4896757" cy="665479"/>
          </a:xfrm>
          <a:prstGeom prst="wedgeRoundRectCallout">
            <a:avLst>
              <a:gd name="adj1" fmla="val -53423"/>
              <a:gd name="adj2" fmla="val -18852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Time required by the microprocessor to complete an </a:t>
            </a:r>
            <a:r>
              <a:rPr lang="en-US" b="1" dirty="0">
                <a:solidFill>
                  <a:srgbClr val="0000FF"/>
                </a:solidFill>
              </a:rPr>
              <a:t>operation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562600" y="1371009"/>
            <a:ext cx="4914900" cy="351841"/>
          </a:xfrm>
          <a:prstGeom prst="wedgeRoundRectCallout">
            <a:avLst>
              <a:gd name="adj1" fmla="val -53571"/>
              <a:gd name="adj2" fmla="val -17024"/>
              <a:gd name="adj3" fmla="val 16667"/>
            </a:avLst>
          </a:prstGeom>
          <a:noFill/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Operation performed in one </a:t>
            </a:r>
            <a:r>
              <a:rPr lang="en-US" b="1" dirty="0">
                <a:solidFill>
                  <a:srgbClr val="0000FF"/>
                </a:solidFill>
              </a:rPr>
              <a:t>clock period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4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T-States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i="1" dirty="0" smtClean="0">
                <a:solidFill>
                  <a:srgbClr val="0000FF"/>
                </a:solidFill>
              </a:rPr>
              <a:t>“T-States are defined as operation performed in one clock period.”</a:t>
            </a:r>
          </a:p>
          <a:p>
            <a:r>
              <a:rPr lang="en-US" dirty="0" smtClean="0"/>
              <a:t>These </a:t>
            </a:r>
            <a:r>
              <a:rPr lang="en-US" dirty="0" smtClean="0">
                <a:solidFill>
                  <a:srgbClr val="0000FF"/>
                </a:solidFill>
              </a:rPr>
              <a:t>sub-divisions</a:t>
            </a:r>
            <a:r>
              <a:rPr lang="en-US" dirty="0" smtClean="0"/>
              <a:t> are internal states synchronized with system clock &amp; each T-state is </a:t>
            </a:r>
            <a:r>
              <a:rPr lang="en-US" dirty="0" smtClean="0">
                <a:solidFill>
                  <a:srgbClr val="0000FF"/>
                </a:solidFill>
              </a:rPr>
              <a:t>precisely</a:t>
            </a:r>
            <a:r>
              <a:rPr lang="en-US" dirty="0" smtClean="0"/>
              <a:t> equal to </a:t>
            </a:r>
            <a:r>
              <a:rPr lang="en-US" b="1" dirty="0" smtClean="0">
                <a:solidFill>
                  <a:srgbClr val="0000FF"/>
                </a:solidFill>
              </a:rPr>
              <a:t>one clock period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981202" y="3865434"/>
          <a:ext cx="8229598" cy="18495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212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T-State-1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T-State-2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T-State-3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T-State-4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895600" y="4535714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1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824512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38601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24400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53001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53312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67401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53200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80537" y="5221514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467600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81689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67488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02439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296400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510489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86001" y="4459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564413"/>
            <a:ext cx="1836000" cy="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5" y="3278836"/>
            <a:ext cx="561975" cy="5619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0745" y="4507931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3023145" y="4660331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141686" y="5525078"/>
            <a:ext cx="14927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</a:rPr>
              <a:t>Clock Period</a:t>
            </a:r>
          </a:p>
        </p:txBody>
      </p:sp>
      <p:sp>
        <p:nvSpPr>
          <p:cNvPr id="44" name="Oval 43"/>
          <p:cNvSpPr/>
          <p:nvPr/>
        </p:nvSpPr>
        <p:spPr>
          <a:xfrm>
            <a:off x="3804921" y="5166964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3989071" y="4495800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-3.7037E-7 L 0.02045 0.09722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795 0.075 L 0.06419 0.07384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4.81481E-6 L 0.0151 -0.0979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1.48148E-6 L 0.05742 -0.000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 override="childStyle">
                                        <p:cTn id="1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" grpId="0" animBg="1"/>
      <p:bldP spid="9" grpId="1" animBg="1"/>
      <p:bldP spid="9" grpId="2" animBg="1"/>
      <p:bldP spid="39" grpId="0" animBg="1"/>
      <p:bldP spid="39" grpId="1" animBg="1"/>
      <p:bldP spid="39" grpId="2" animBg="1"/>
      <p:bldP spid="5" grpId="0" animBg="1"/>
      <p:bldP spid="5" grpId="1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Machine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 smtClean="0"/>
              <a:t>“Machine Cycle is defined as time required by the microprocessor to complete an operation.“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cycle may consist </a:t>
            </a:r>
            <a:r>
              <a:rPr lang="en-US" dirty="0" smtClean="0">
                <a:solidFill>
                  <a:srgbClr val="0000FF"/>
                </a:solidFill>
              </a:rPr>
              <a:t>3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0000FF"/>
                </a:solidFill>
              </a:rPr>
              <a:t>6</a:t>
            </a:r>
            <a:r>
              <a:rPr lang="en-US" dirty="0" smtClean="0"/>
              <a:t> T-states.</a:t>
            </a:r>
          </a:p>
          <a:p>
            <a:pPr>
              <a:lnSpc>
                <a:spcPct val="150000"/>
              </a:lnSpc>
            </a:pPr>
            <a:r>
              <a:rPr lang="en-US" dirty="0"/>
              <a:t>The basic microprocessor operation such as </a:t>
            </a:r>
            <a:r>
              <a:rPr lang="en-US" dirty="0">
                <a:solidFill>
                  <a:srgbClr val="0000FF"/>
                </a:solidFill>
              </a:rPr>
              <a:t>reading</a:t>
            </a:r>
            <a:r>
              <a:rPr lang="en-US" dirty="0"/>
              <a:t> a byte from </a:t>
            </a:r>
            <a:r>
              <a:rPr lang="en-US" b="1" dirty="0"/>
              <a:t>I/O port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writing</a:t>
            </a:r>
            <a:r>
              <a:rPr lang="en-US" dirty="0"/>
              <a:t> a byte to </a:t>
            </a:r>
            <a:r>
              <a:rPr lang="en-US" b="1" dirty="0" smtClean="0"/>
              <a:t>memory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204650"/>
              </p:ext>
            </p:extLst>
          </p:nvPr>
        </p:nvGraphicFramePr>
        <p:xfrm>
          <a:off x="1371601" y="3692331"/>
          <a:ext cx="9144003" cy="1097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254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2190750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28759" y="3101598"/>
            <a:ext cx="155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Opcode Fetch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513845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04343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649279" y="3499292"/>
            <a:ext cx="851253" cy="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6120" y="33147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Read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6676" y="3499366"/>
            <a:ext cx="711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204460" y="4190176"/>
            <a:ext cx="8311141" cy="441955"/>
            <a:chOff x="842963" y="929645"/>
            <a:chExt cx="8311141" cy="441955"/>
          </a:xfrm>
        </p:grpSpPr>
        <p:sp>
          <p:nvSpPr>
            <p:cNvPr id="40" name="Freeform 39"/>
            <p:cNvSpPr/>
            <p:nvPr/>
          </p:nvSpPr>
          <p:spPr>
            <a:xfrm>
              <a:off x="842963" y="95930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1673819" y="96919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504675" y="97414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335531" y="95436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4166387" y="94447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97243" y="949421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28099" y="96425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6658955" y="93458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7489811" y="93953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8320666" y="92964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46596" y="41279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0BB5"/>
                </a:solidFill>
              </a:rPr>
              <a:t>CLK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27192" y="3314700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I/O Write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979411" y="3499366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8004344" y="3499329"/>
            <a:ext cx="612154" cy="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535237" y="3499366"/>
            <a:ext cx="438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503546" y="3499366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501086" y="3379748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190750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5828" y="4749909"/>
            <a:ext cx="124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523370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008284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93265" y="4966539"/>
            <a:ext cx="723660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197196" y="4957439"/>
            <a:ext cx="845638" cy="4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495502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837847" y="4794301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Cycle-2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612339" y="4976432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11055" y="4976963"/>
            <a:ext cx="326792" cy="4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342444" y="4794301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Cycle-3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10116936" y="4976432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8015653" y="4982976"/>
            <a:ext cx="294769" cy="77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09" y="1236420"/>
            <a:ext cx="2066192" cy="145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4081" y="173681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m/m Read</a:t>
            </a:r>
          </a:p>
        </p:txBody>
      </p:sp>
      <p:sp>
        <p:nvSpPr>
          <p:cNvPr id="62" name="TextBox 61"/>
          <p:cNvSpPr txBox="1"/>
          <p:nvPr/>
        </p:nvSpPr>
        <p:spPr>
          <a:xfrm rot="20221986">
            <a:off x="8299292" y="176784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rgbClr val="006F6C"/>
                </a:solidFill>
              </a:rPr>
              <a:t>Fetch</a:t>
            </a:r>
          </a:p>
        </p:txBody>
      </p:sp>
      <p:sp>
        <p:nvSpPr>
          <p:cNvPr id="64" name="TextBox 63"/>
          <p:cNvSpPr txBox="1"/>
          <p:nvPr/>
        </p:nvSpPr>
        <p:spPr>
          <a:xfrm rot="1636942">
            <a:off x="10011368" y="1674433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accent6">
                    <a:lumMod val="75000"/>
                  </a:schemeClr>
                </a:solidFill>
              </a:rPr>
              <a:t>IO write</a:t>
            </a:r>
          </a:p>
        </p:txBody>
      </p:sp>
    </p:spTree>
    <p:extLst>
      <p:ext uri="{BB962C8B-B14F-4D97-AF65-F5344CB8AC3E}">
        <p14:creationId xmlns:p14="http://schemas.microsoft.com/office/powerpoint/2010/main" val="5107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50" grpId="0"/>
      <p:bldP spid="51" grpId="0"/>
      <p:bldP spid="58" grpId="0"/>
      <p:bldP spid="58" grpId="1"/>
      <p:bldP spid="76" grpId="0"/>
      <p:bldP spid="76" grpId="1"/>
      <p:bldP spid="85" grpId="0"/>
      <p:bldP spid="85" grpId="1"/>
      <p:bldP spid="8" grpId="0"/>
      <p:bldP spid="62" grpId="0"/>
      <p:bldP spid="6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i="1" dirty="0" smtClean="0"/>
              <a:t>“Instruction </a:t>
            </a:r>
            <a:r>
              <a:rPr lang="en-US" i="1" dirty="0"/>
              <a:t>Cycle </a:t>
            </a:r>
            <a:r>
              <a:rPr lang="en-US" i="1" dirty="0" smtClean="0"/>
              <a:t>is defined as time required to complete execution of an instruction.”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8085 microprocessor instruction cycle consists of </a:t>
            </a:r>
            <a:r>
              <a:rPr lang="en-US" dirty="0" smtClean="0">
                <a:solidFill>
                  <a:srgbClr val="0000FF"/>
                </a:solidFill>
              </a:rPr>
              <a:t>1 to 6 </a:t>
            </a:r>
            <a:r>
              <a:rPr lang="en-US" dirty="0" smtClean="0"/>
              <a:t>Machine Cycles or </a:t>
            </a:r>
            <a:r>
              <a:rPr lang="en-US" dirty="0" smtClean="0">
                <a:solidFill>
                  <a:srgbClr val="0000FF"/>
                </a:solidFill>
              </a:rPr>
              <a:t>1 to 6 </a:t>
            </a:r>
            <a:r>
              <a:rPr lang="en-US" dirty="0" smtClean="0"/>
              <a:t>operations.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157"/>
              </p:ext>
            </p:extLst>
          </p:nvPr>
        </p:nvGraphicFramePr>
        <p:xfrm>
          <a:off x="1066802" y="2895600"/>
          <a:ext cx="8229598" cy="26325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1981200" y="4078514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99191" y="4764314"/>
            <a:ext cx="72153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910112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1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10000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48126" y="47643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738912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53001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38800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66137" y="4764314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553200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67289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53088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88039" y="47643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82000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596089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79734" y="5163386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79734" y="5163386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371601" y="40023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553199" y="3122901"/>
            <a:ext cx="2743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016905" y="3121722"/>
            <a:ext cx="2722006" cy="2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6358" y="5161002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253957" y="5163386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998644" y="5161002"/>
            <a:ext cx="10990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634261" y="5158619"/>
            <a:ext cx="1125556" cy="95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708182" y="2937055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Instruction Cycle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43275" y="4973953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Fetch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37885" y="4973953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Execute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3" y="2483713"/>
            <a:ext cx="590216" cy="5902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3" y="2475835"/>
            <a:ext cx="590216" cy="5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6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55234 0.00092 " pathEditMode="relative" rAng="0" ptsTypes="AA">
                                      <p:cBhvr>
                                        <p:cTn id="1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55013 0.00208 " pathEditMode="relative" rAng="0" ptsTypes="AA">
                                      <p:cBhvr>
                                        <p:cTn id="125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6" grpId="0"/>
      <p:bldP spid="56" grpId="1"/>
      <p:bldP spid="58" grpId="0"/>
      <p:bldP spid="5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4865"/>
              </p:ext>
            </p:extLst>
          </p:nvPr>
        </p:nvGraphicFramePr>
        <p:xfrm>
          <a:off x="0" y="44123"/>
          <a:ext cx="8229598" cy="18495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212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T-State-1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T-State-2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T-State-3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T-State-4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914398" y="714403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42999" y="14002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843310" y="714403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57399" y="7144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743198" y="714403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971799" y="14002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672110" y="714403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86199" y="7144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71998" y="714403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799335" y="1400203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486398" y="714403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00487" y="7144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86286" y="714403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621237" y="14002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15198" y="714403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29287" y="714403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4799" y="6382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14398" y="1743102"/>
            <a:ext cx="1836000" cy="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60484" y="1703767"/>
            <a:ext cx="14927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</a:rPr>
              <a:t>Clock Period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77105"/>
              </p:ext>
            </p:extLst>
          </p:nvPr>
        </p:nvGraphicFramePr>
        <p:xfrm>
          <a:off x="14508" y="2719430"/>
          <a:ext cx="9144003" cy="1097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254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5" name="Straight Connector 54"/>
          <p:cNvCxnSpPr/>
          <p:nvPr/>
        </p:nvCxnSpPr>
        <p:spPr>
          <a:xfrm>
            <a:off x="833657" y="2374324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78186" y="2073099"/>
            <a:ext cx="155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Opcode Fetch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156752" y="2374324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647250" y="2374324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2186" y="2526391"/>
            <a:ext cx="851253" cy="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09027" y="23417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Read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29583" y="2526465"/>
            <a:ext cx="711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47367" y="3217275"/>
            <a:ext cx="8311141" cy="441955"/>
            <a:chOff x="842963" y="929645"/>
            <a:chExt cx="8311141" cy="441955"/>
          </a:xfrm>
        </p:grpSpPr>
        <p:sp>
          <p:nvSpPr>
            <p:cNvPr id="63" name="Freeform 62"/>
            <p:cNvSpPr/>
            <p:nvPr/>
          </p:nvSpPr>
          <p:spPr>
            <a:xfrm>
              <a:off x="842963" y="95930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673819" y="96919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2504675" y="97414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3335531" y="95436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166387" y="94447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4997243" y="949421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5828099" y="96425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6658955" y="93458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7489811" y="93953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8320666" y="92964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89503" y="31550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0BB5"/>
                </a:solidFill>
              </a:rPr>
              <a:t>CLK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70099" y="2341799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I/O Write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8622318" y="2526465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6647251" y="2526428"/>
            <a:ext cx="612154" cy="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178144" y="2526465"/>
            <a:ext cx="438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146453" y="2526465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143993" y="240684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33657" y="3832396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098735" y="3777008"/>
            <a:ext cx="124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Cycle-1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4166277" y="3832396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651191" y="3832396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436172" y="3993638"/>
            <a:ext cx="723660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840103" y="3984538"/>
            <a:ext cx="845638" cy="4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138409" y="3832396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480754" y="3821400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Cycle-2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6255246" y="4003531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153962" y="4004062"/>
            <a:ext cx="326792" cy="4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985351" y="3821400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Cycle-3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8759843" y="4003531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6658560" y="4010075"/>
            <a:ext cx="294769" cy="77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3" name="Table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30250"/>
              </p:ext>
            </p:extLst>
          </p:nvPr>
        </p:nvGraphicFramePr>
        <p:xfrm>
          <a:off x="0" y="4248591"/>
          <a:ext cx="8229598" cy="26325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54" name="Straight Connector 153"/>
          <p:cNvCxnSpPr/>
          <p:nvPr/>
        </p:nvCxnSpPr>
        <p:spPr>
          <a:xfrm>
            <a:off x="914398" y="543150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1132389" y="6117305"/>
            <a:ext cx="72153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843310" y="543150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057399" y="54315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2743198" y="543150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981324" y="61173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672110" y="543150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886199" y="54315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571998" y="543150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4799335" y="6117305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5486398" y="543150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700487" y="54315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386286" y="543150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621237" y="61173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7315198" y="543150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7529287" y="543150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12932" y="6516377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012932" y="6516377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04799" y="535530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5486397" y="4475892"/>
            <a:ext cx="2743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 flipV="1">
            <a:off x="950103" y="4474713"/>
            <a:ext cx="2722006" cy="2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3529556" y="6513993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7187155" y="6516377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>
            <a:off x="931842" y="6513993"/>
            <a:ext cx="10990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H="1" flipV="1">
            <a:off x="4567459" y="6511610"/>
            <a:ext cx="1125556" cy="95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3641380" y="429004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Instruction Cycle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076473" y="6326944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Fetch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5571083" y="6326944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Execute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8622318" y="4747585"/>
            <a:ext cx="32766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Instruction Cycle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9323613" y="2836706"/>
            <a:ext cx="2902991" cy="8175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Machine Cycle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8796395" y="371805"/>
            <a:ext cx="327355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T-States</a:t>
            </a:r>
          </a:p>
        </p:txBody>
      </p:sp>
    </p:spTree>
    <p:extLst>
      <p:ext uri="{BB962C8B-B14F-4D97-AF65-F5344CB8AC3E}">
        <p14:creationId xmlns:p14="http://schemas.microsoft.com/office/powerpoint/2010/main" val="41605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59" y="4226603"/>
            <a:ext cx="7046971" cy="223869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040030" y="4788901"/>
            <a:ext cx="2897557" cy="11140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Instruction Cycle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40030" y="2725178"/>
            <a:ext cx="2753156" cy="11610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Cycle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40030" y="245489"/>
            <a:ext cx="2894862" cy="11140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T-States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651"/>
            <a:ext cx="7509948" cy="2007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859" y="225558"/>
            <a:ext cx="7352440" cy="18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Demultiplexing</a:t>
            </a:r>
            <a:r>
              <a:rPr lang="en-US" b="1" dirty="0" smtClean="0"/>
              <a:t> Address and Data Bus AD</a:t>
            </a:r>
            <a:r>
              <a:rPr lang="en-US" b="1" baseline="-25000" dirty="0" smtClean="0"/>
              <a:t>0</a:t>
            </a:r>
            <a:r>
              <a:rPr lang="en-US" b="1" dirty="0" smtClean="0"/>
              <a:t>-AD</a:t>
            </a:r>
            <a:r>
              <a:rPr lang="en-US" b="1" baseline="-25000" dirty="0" smtClean="0"/>
              <a:t>7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397329"/>
            <a:ext cx="419100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Elbow Connector 139"/>
          <p:cNvCxnSpPr>
            <a:stCxn id="127" idx="4"/>
            <a:endCxn id="253" idx="1"/>
          </p:cNvCxnSpPr>
          <p:nvPr/>
        </p:nvCxnSpPr>
        <p:spPr>
          <a:xfrm rot="16200000" flipH="1">
            <a:off x="5655778" y="2615621"/>
            <a:ext cx="2303030" cy="3301814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903769" y="490412"/>
            <a:ext cx="19050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810000" y="721056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229600" y="5363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3409950" y="5363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8022609" y="43786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49" name="Straight Connector 148"/>
          <p:cNvCxnSpPr/>
          <p:nvPr/>
        </p:nvCxnSpPr>
        <p:spPr>
          <a:xfrm>
            <a:off x="3810000" y="945047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229600" y="7433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8022609" y="6448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2" name="Straight Connector 151"/>
          <p:cNvCxnSpPr/>
          <p:nvPr/>
        </p:nvCxnSpPr>
        <p:spPr>
          <a:xfrm>
            <a:off x="3810000" y="1169038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8229600" y="9613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8022609" y="8627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3810000" y="1393029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229600" y="12005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8022609" y="11020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3810000" y="1617020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229600" y="14185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022609" y="13199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3810000" y="1841011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229600" y="16577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022609" y="15592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3810000" y="2065002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8229600" y="18757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8022609" y="17771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7" name="Straight Connector 166"/>
          <p:cNvCxnSpPr/>
          <p:nvPr/>
        </p:nvCxnSpPr>
        <p:spPr>
          <a:xfrm>
            <a:off x="3810000" y="2288990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229600" y="21043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8022609" y="20057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08" name="Straight Connector 207"/>
          <p:cNvCxnSpPr/>
          <p:nvPr/>
        </p:nvCxnSpPr>
        <p:spPr>
          <a:xfrm>
            <a:off x="3808769" y="2627846"/>
            <a:ext cx="245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6189632" y="2399838"/>
            <a:ext cx="28830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724400" y="2311401"/>
            <a:ext cx="111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8235130" y="2590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8235130" y="2787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8235130" y="2971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8235130" y="3168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8229600" y="3352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8229600" y="3549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8229600" y="3747448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33" name="Rectangle 232"/>
          <p:cNvSpPr/>
          <p:nvPr/>
        </p:nvSpPr>
        <p:spPr>
          <a:xfrm>
            <a:off x="8229600" y="394378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8001000" y="2590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8001000" y="277546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8001000" y="2971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7995470" y="315646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7995470" y="3352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7995470" y="355111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7995470" y="374744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006530" y="393013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47" name="Elbow Connector 246"/>
          <p:cNvCxnSpPr>
            <a:stCxn id="128" idx="4"/>
            <a:endCxn id="254" idx="1"/>
          </p:cNvCxnSpPr>
          <p:nvPr/>
        </p:nvCxnSpPr>
        <p:spPr>
          <a:xfrm rot="16200000" flipH="1">
            <a:off x="5533675" y="2702733"/>
            <a:ext cx="2331689" cy="3517363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/>
          <p:cNvCxnSpPr>
            <a:stCxn id="129" idx="4"/>
            <a:endCxn id="255" idx="1"/>
          </p:cNvCxnSpPr>
          <p:nvPr/>
        </p:nvCxnSpPr>
        <p:spPr>
          <a:xfrm rot="16200000" flipH="1">
            <a:off x="5407781" y="2786055"/>
            <a:ext cx="2355791" cy="3745049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Elbow Connector 248"/>
          <p:cNvCxnSpPr>
            <a:stCxn id="130" idx="4"/>
            <a:endCxn id="256" idx="1"/>
          </p:cNvCxnSpPr>
          <p:nvPr/>
        </p:nvCxnSpPr>
        <p:spPr>
          <a:xfrm rot="16200000" flipH="1">
            <a:off x="5316239" y="2890082"/>
            <a:ext cx="2357224" cy="3953994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131" idx="4"/>
            <a:endCxn id="257" idx="1"/>
          </p:cNvCxnSpPr>
          <p:nvPr/>
        </p:nvCxnSpPr>
        <p:spPr>
          <a:xfrm rot="16200000" flipH="1">
            <a:off x="5210257" y="2993317"/>
            <a:ext cx="2369090" cy="4154091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Elbow Connector 250"/>
          <p:cNvCxnSpPr>
            <a:stCxn id="132" idx="4"/>
            <a:endCxn id="258" idx="1"/>
          </p:cNvCxnSpPr>
          <p:nvPr/>
        </p:nvCxnSpPr>
        <p:spPr>
          <a:xfrm rot="16200000" flipH="1">
            <a:off x="5098584" y="3090859"/>
            <a:ext cx="2387400" cy="4359128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251"/>
          <p:cNvCxnSpPr>
            <a:stCxn id="133" idx="4"/>
          </p:cNvCxnSpPr>
          <p:nvPr/>
        </p:nvCxnSpPr>
        <p:spPr>
          <a:xfrm rot="16200000" flipH="1">
            <a:off x="5001426" y="3205159"/>
            <a:ext cx="2395257" cy="4541092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8458200" y="523337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254" name="Rectangle 253"/>
          <p:cNvSpPr/>
          <p:nvPr/>
        </p:nvSpPr>
        <p:spPr>
          <a:xfrm>
            <a:off x="8458200" y="5442593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55" name="Rectangle 254"/>
          <p:cNvSpPr/>
          <p:nvPr/>
        </p:nvSpPr>
        <p:spPr>
          <a:xfrm>
            <a:off x="8458200" y="5651809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56" name="Rectangle 255"/>
          <p:cNvSpPr/>
          <p:nvPr/>
        </p:nvSpPr>
        <p:spPr>
          <a:xfrm>
            <a:off x="8471848" y="5861025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>
            <a:off x="8471848" y="607024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8" name="Rectangle 257"/>
          <p:cNvSpPr/>
          <p:nvPr/>
        </p:nvSpPr>
        <p:spPr>
          <a:xfrm>
            <a:off x="8471848" y="627945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>
            <a:off x="8482224" y="648866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8458200" y="502416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61" name="TextBox 260"/>
          <p:cNvSpPr txBox="1"/>
          <p:nvPr/>
        </p:nvSpPr>
        <p:spPr>
          <a:xfrm>
            <a:off x="8242344" y="491955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8229600" y="533798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229600" y="554720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8238853" y="512876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8238853" y="575641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8240404" y="596563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8239641" y="617484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256054" y="638406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8864080" y="1075327"/>
            <a:ext cx="13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High-Order Address Bus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8864080" y="3235656"/>
            <a:ext cx="13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Low-Order Address Bus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8879977" y="5561126"/>
            <a:ext cx="106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3467100" y="20249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279" name="TextBox 278"/>
          <p:cNvSpPr txBox="1"/>
          <p:nvPr/>
        </p:nvSpPr>
        <p:spPr>
          <a:xfrm>
            <a:off x="3252640" y="2416156"/>
            <a:ext cx="9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ALE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3331192" y="266700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81" name="Rectangle 280"/>
          <p:cNvSpPr/>
          <p:nvPr/>
        </p:nvSpPr>
        <p:spPr>
          <a:xfrm>
            <a:off x="3325504" y="4009324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4415894" y="-26696"/>
            <a:ext cx="3683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Demultiplexing AD</a:t>
            </a:r>
            <a:r>
              <a:rPr lang="en-US" sz="2400" b="1" baseline="-25000" dirty="0"/>
              <a:t>0</a:t>
            </a:r>
            <a:r>
              <a:rPr lang="en-US" sz="2400" b="1" dirty="0"/>
              <a:t>-AD</a:t>
            </a:r>
            <a:r>
              <a:rPr lang="en-US" sz="2400" b="1" baseline="-25000" dirty="0"/>
              <a:t>7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3830536" y="2851958"/>
            <a:ext cx="4384821" cy="0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V="1">
            <a:off x="3808770" y="3035246"/>
            <a:ext cx="4411989" cy="21220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V="1">
            <a:off x="3808770" y="3239754"/>
            <a:ext cx="4420831" cy="16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V="1">
            <a:off x="3808770" y="3423058"/>
            <a:ext cx="4379291" cy="9136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808770" y="3615483"/>
            <a:ext cx="4406587" cy="16785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3808770" y="3815555"/>
            <a:ext cx="4365239" cy="22562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3808770" y="4021406"/>
            <a:ext cx="4379291" cy="23543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3808770" y="4228236"/>
            <a:ext cx="4365239" cy="4675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5108933" y="2996655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893384" y="3177212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665698" y="3362326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470401" y="357010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70304" y="376745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065267" y="3958365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881054" y="415971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7635"/>
            <a:ext cx="1713124" cy="2139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3000" y="2394256"/>
            <a:ext cx="177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ALE=1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Address Bus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833671" y="4790313"/>
            <a:ext cx="177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ALE= 0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Data Bus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62600" y="2748200"/>
            <a:ext cx="428788" cy="1704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849976" y="2153878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8085 Microprocessor</a:t>
            </a:r>
          </a:p>
        </p:txBody>
      </p:sp>
      <p:cxnSp>
        <p:nvCxnSpPr>
          <p:cNvPr id="245" name="Elbow Connector 244"/>
          <p:cNvCxnSpPr>
            <a:stCxn id="2" idx="4"/>
          </p:cNvCxnSpPr>
          <p:nvPr/>
        </p:nvCxnSpPr>
        <p:spPr>
          <a:xfrm rot="16200000" flipH="1">
            <a:off x="5755186" y="2496558"/>
            <a:ext cx="2304591" cy="3119946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5300054" y="2785878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5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500"/>
                            </p:stCondLst>
                            <p:childTnLst>
                              <p:par>
                                <p:cTn id="3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1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2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4" dur="5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5" dur="25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7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8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0" dur="500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1" dur="250" autoRev="1" fill="hold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3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4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6" dur="500" tmFilter="0, 0; .2, .5; .8, .5; 1, 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7" dur="250" autoRev="1" fill="hold"/>
                                        <p:tgtEl>
                                          <p:spTgt spid="2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9" dur="500" tmFilter="0, 0; .2, .5; .8, .5; 1, 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0" dur="250" autoRev="1" fill="hold"/>
                                        <p:tgtEl>
                                          <p:spTgt spid="2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2" dur="500" tmFilter="0, 0; .2, .5; .8, .5; 1, 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3" dur="250" autoRev="1" fill="hold"/>
                                        <p:tgtEl>
                                          <p:spTgt spid="2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5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6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9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5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1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3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4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7" dur="10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8" dur="50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0" dur="10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1" dur="50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3" dur="10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4" dur="50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6" dur="1000" tmFilter="0, 0; .2, .5; .8, .5; 1, 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7" dur="500" autoRev="1" fill="hold"/>
                                        <p:tgtEl>
                                          <p:spTgt spid="2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9" dur="10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0" dur="50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2" dur="10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3" dur="50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5" dur="10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6" dur="50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8" dur="10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9" dur="50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6" grpId="0"/>
      <p:bldP spid="147" grpId="0"/>
      <p:bldP spid="148" grpId="0"/>
      <p:bldP spid="150" grpId="0"/>
      <p:bldP spid="151" grpId="0"/>
      <p:bldP spid="153" grpId="0"/>
      <p:bldP spid="154" grpId="0"/>
      <p:bldP spid="156" grpId="0"/>
      <p:bldP spid="157" grpId="0"/>
      <p:bldP spid="159" grpId="0"/>
      <p:bldP spid="160" grpId="0"/>
      <p:bldP spid="162" grpId="0"/>
      <p:bldP spid="163" grpId="0"/>
      <p:bldP spid="165" grpId="0"/>
      <p:bldP spid="166" grpId="0"/>
      <p:bldP spid="168" grpId="0"/>
      <p:bldP spid="169" grpId="0"/>
      <p:bldP spid="210" grpId="0"/>
      <p:bldP spid="211" grpId="0"/>
      <p:bldP spid="211" grpId="1"/>
      <p:bldP spid="219" grpId="0"/>
      <p:bldP spid="221" grpId="0"/>
      <p:bldP spid="223" grpId="0"/>
      <p:bldP spid="225" grpId="0"/>
      <p:bldP spid="227" grpId="0"/>
      <p:bldP spid="229" grpId="0"/>
      <p:bldP spid="231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53" grpId="0"/>
      <p:bldP spid="253" grpId="1"/>
      <p:bldP spid="253" grpId="2"/>
      <p:bldP spid="254" grpId="0"/>
      <p:bldP spid="254" grpId="1"/>
      <p:bldP spid="254" grpId="2"/>
      <p:bldP spid="255" grpId="0"/>
      <p:bldP spid="255" grpId="1"/>
      <p:bldP spid="255" grpId="2"/>
      <p:bldP spid="256" grpId="0"/>
      <p:bldP spid="256" grpId="1"/>
      <p:bldP spid="256" grpId="2"/>
      <p:bldP spid="257" grpId="0"/>
      <p:bldP spid="257" grpId="1"/>
      <p:bldP spid="257" grpId="2"/>
      <p:bldP spid="258" grpId="0"/>
      <p:bldP spid="258" grpId="1"/>
      <p:bldP spid="258" grpId="2"/>
      <p:bldP spid="259" grpId="0"/>
      <p:bldP spid="259" grpId="1"/>
      <p:bldP spid="259" grpId="2"/>
      <p:bldP spid="260" grpId="0"/>
      <p:bldP spid="260" grpId="1"/>
      <p:bldP spid="260" grpId="2"/>
      <p:bldP spid="261" grpId="0"/>
      <p:bldP spid="261" grpId="1"/>
      <p:bldP spid="261" grpId="2"/>
      <p:bldP spid="262" grpId="0"/>
      <p:bldP spid="262" grpId="1"/>
      <p:bldP spid="262" grpId="2"/>
      <p:bldP spid="263" grpId="0"/>
      <p:bldP spid="263" grpId="1"/>
      <p:bldP spid="263" grpId="2"/>
      <p:bldP spid="264" grpId="0"/>
      <p:bldP spid="264" grpId="1"/>
      <p:bldP spid="264" grpId="2"/>
      <p:bldP spid="265" grpId="0"/>
      <p:bldP spid="265" grpId="1"/>
      <p:bldP spid="265" grpId="2"/>
      <p:bldP spid="266" grpId="0"/>
      <p:bldP spid="266" grpId="1"/>
      <p:bldP spid="266" grpId="2"/>
      <p:bldP spid="267" grpId="0"/>
      <p:bldP spid="267" grpId="1"/>
      <p:bldP spid="267" grpId="2"/>
      <p:bldP spid="268" grpId="0"/>
      <p:bldP spid="268" grpId="1"/>
      <p:bldP spid="268" grpId="2"/>
      <p:bldP spid="275" grpId="0"/>
      <p:bldP spid="276" grpId="0"/>
      <p:bldP spid="277" grpId="0"/>
      <p:bldP spid="277" grpId="1"/>
      <p:bldP spid="277" grpId="2"/>
      <p:bldP spid="278" grpId="0"/>
      <p:bldP spid="279" grpId="0"/>
      <p:bldP spid="280" grpId="0"/>
      <p:bldP spid="281" grpId="0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4" grpId="0"/>
      <p:bldP spid="4" grpId="1"/>
      <p:bldP spid="115" grpId="0"/>
      <p:bldP spid="32" grpId="0" animBg="1"/>
      <p:bldP spid="8" grpId="0"/>
      <p:bldP spid="2" grpId="0" animBg="1"/>
      <p:bldP spid="2" grpId="1" animBg="1"/>
      <p:bldP spid="2" grpId="2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Demultiplexing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baseline="-25000" dirty="0" smtClean="0"/>
              <a:t>0</a:t>
            </a:r>
            <a:r>
              <a:rPr lang="en-US" dirty="0" smtClean="0"/>
              <a:t>-AD</a:t>
            </a:r>
            <a:r>
              <a:rPr lang="en-US" baseline="-25000" dirty="0" smtClean="0"/>
              <a:t>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dual-purpose of the AD</a:t>
            </a:r>
            <a:r>
              <a:rPr lang="en-US" baseline="-25000" dirty="0"/>
              <a:t>0</a:t>
            </a:r>
            <a:r>
              <a:rPr lang="en-US" dirty="0"/>
              <a:t>-AD</a:t>
            </a:r>
            <a:r>
              <a:rPr lang="en-US" baseline="-25000" dirty="0"/>
              <a:t>7</a:t>
            </a:r>
            <a:r>
              <a:rPr lang="en-US" dirty="0"/>
              <a:t> pins is achieved through multiplexing.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simple words, multiplexing allows us to use the pins of a microprocessor for more than </a:t>
            </a:r>
            <a:r>
              <a:rPr lang="en-US" dirty="0" smtClean="0"/>
              <a:t>one </a:t>
            </a:r>
            <a:r>
              <a:rPr lang="en-US" dirty="0"/>
              <a:t>function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Advantage</a:t>
            </a:r>
            <a:r>
              <a:rPr lang="en-US" dirty="0" smtClean="0"/>
              <a:t>: </a:t>
            </a:r>
            <a:r>
              <a:rPr lang="en-US" dirty="0"/>
              <a:t>Since each pin can serve multiple purposes, the total number of pins can be reduced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430AA"/>
                </a:solidFill>
              </a:rPr>
              <a:t>IC 74LS373</a:t>
            </a:r>
            <a:endParaRPr lang="en-US" b="1" dirty="0" smtClean="0">
              <a:solidFill>
                <a:srgbClr val="5430AA"/>
              </a:solidFill>
            </a:endParaRPr>
          </a:p>
          <a:p>
            <a:r>
              <a:rPr lang="en-US" dirty="0"/>
              <a:t>IC 74LS373 is an IC with 20 pins.</a:t>
            </a:r>
          </a:p>
          <a:p>
            <a:r>
              <a:rPr lang="en-US" dirty="0"/>
              <a:t> it is a memory unit to hold one bit of data. 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091684"/>
            <a:ext cx="5105400" cy="3362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31414" y="477284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IC 74LS373</a:t>
            </a:r>
          </a:p>
        </p:txBody>
      </p:sp>
    </p:spTree>
    <p:extLst>
      <p:ext uri="{BB962C8B-B14F-4D97-AF65-F5344CB8AC3E}">
        <p14:creationId xmlns:p14="http://schemas.microsoft.com/office/powerpoint/2010/main" val="42301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Questions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07173"/>
              </p:ext>
            </p:extLst>
          </p:nvPr>
        </p:nvGraphicFramePr>
        <p:xfrm>
          <a:off x="336626" y="922804"/>
          <a:ext cx="11605003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745"/>
                <a:gridCol w="7675658"/>
                <a:gridCol w="1567543"/>
                <a:gridCol w="158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Sr.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GTU Questions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Marks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Year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How will the multiplexed address/data bus (AD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dirty="0" smtClean="0"/>
                        <a:t>-AD</a:t>
                      </a:r>
                      <a:r>
                        <a:rPr lang="en-US" sz="2000" baseline="-25000" dirty="0" smtClean="0"/>
                        <a:t>7</a:t>
                      </a:r>
                      <a:r>
                        <a:rPr lang="en-US" sz="2000" dirty="0" smtClean="0"/>
                        <a:t>) of the 8085 microprocessor be </a:t>
                      </a:r>
                      <a:r>
                        <a:rPr lang="en-US" sz="2000" dirty="0" err="1" smtClean="0"/>
                        <a:t>demultiplexed</a:t>
                      </a:r>
                      <a:r>
                        <a:rPr lang="en-US" sz="2000" dirty="0" smtClean="0"/>
                        <a:t>?</a:t>
                      </a:r>
                      <a:endParaRPr lang="en-IN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Win-2017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98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8085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generates </a:t>
            </a:r>
            <a:r>
              <a:rPr lang="en-US" dirty="0">
                <a:solidFill>
                  <a:srgbClr val="5430AA"/>
                </a:solidFill>
              </a:rPr>
              <a:t>8 </a:t>
            </a:r>
            <a:r>
              <a:rPr lang="en-US" dirty="0"/>
              <a:t>bit I/O address so it can access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baseline="30000" dirty="0" smtClean="0">
                <a:solidFill>
                  <a:srgbClr val="5430AA"/>
                </a:solidFill>
              </a:rPr>
              <a:t>8 </a:t>
            </a:r>
            <a:r>
              <a:rPr lang="en-US" dirty="0" smtClean="0">
                <a:solidFill>
                  <a:srgbClr val="5430AA"/>
                </a:solidFill>
              </a:rPr>
              <a:t>= 256 </a:t>
            </a:r>
            <a:r>
              <a:rPr lang="en-US" dirty="0"/>
              <a:t>input ports. </a:t>
            </a:r>
          </a:p>
          <a:p>
            <a:r>
              <a:rPr lang="en-US" dirty="0"/>
              <a:t>It provides 5 hardware interrupts: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5.5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6.5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7.5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INTR </a:t>
            </a:r>
            <a:endParaRPr lang="en-US" dirty="0"/>
          </a:p>
          <a:p>
            <a:r>
              <a:rPr lang="en-US" dirty="0"/>
              <a:t>It provides </a:t>
            </a:r>
            <a:r>
              <a:rPr lang="en-US" dirty="0" smtClean="0"/>
              <a:t>accumulator</a:t>
            </a:r>
            <a:r>
              <a:rPr lang="en-US" dirty="0"/>
              <a:t>, </a:t>
            </a:r>
            <a:r>
              <a:rPr lang="en-US" dirty="0" smtClean="0">
                <a:solidFill>
                  <a:srgbClr val="5430AA"/>
                </a:solidFill>
              </a:rPr>
              <a:t>5</a:t>
            </a:r>
            <a:r>
              <a:rPr lang="en-US" dirty="0" smtClean="0"/>
              <a:t> flag </a:t>
            </a:r>
            <a:r>
              <a:rPr lang="en-US" dirty="0"/>
              <a:t>register, </a:t>
            </a:r>
            <a:r>
              <a:rPr lang="en-US" dirty="0">
                <a:solidFill>
                  <a:srgbClr val="5430AA"/>
                </a:solidFill>
              </a:rPr>
              <a:t>6</a:t>
            </a:r>
            <a:r>
              <a:rPr lang="en-US" dirty="0"/>
              <a:t> general purpose registers and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dirty="0" smtClean="0"/>
              <a:t> special </a:t>
            </a:r>
            <a:r>
              <a:rPr lang="en-US" dirty="0"/>
              <a:t>purpose registers (</a:t>
            </a:r>
            <a:r>
              <a:rPr lang="en-US" dirty="0">
                <a:solidFill>
                  <a:srgbClr val="5430AA"/>
                </a:solidFill>
              </a:rPr>
              <a:t>SP,PC</a:t>
            </a:r>
            <a:r>
              <a:rPr lang="en-US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Diagram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8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79" y="1524000"/>
            <a:ext cx="8915400" cy="2971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 smtClean="0"/>
              <a:t>Timing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9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02977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2917375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45976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846287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60376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46175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89290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75087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89176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74975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03578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489375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03464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389263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32378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318175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532264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175004" y="1995488"/>
            <a:ext cx="5457371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02E04"/>
                </a:solidFill>
              </a:rPr>
              <a:t>          High    order    memory   address   </a:t>
            </a:r>
          </a:p>
        </p:txBody>
      </p:sp>
      <p:sp>
        <p:nvSpPr>
          <p:cNvPr id="76" name="Hexagon 75"/>
          <p:cNvSpPr/>
          <p:nvPr/>
        </p:nvSpPr>
        <p:spPr>
          <a:xfrm>
            <a:off x="8632374" y="1995487"/>
            <a:ext cx="1807026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Unspecified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15909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5" idx="3"/>
          </p:cNvCxnSpPr>
          <p:nvPr/>
        </p:nvCxnSpPr>
        <p:spPr>
          <a:xfrm>
            <a:off x="3015909" y="2001611"/>
            <a:ext cx="159094" cy="26851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3"/>
          </p:cNvCxnSpPr>
          <p:nvPr/>
        </p:nvCxnSpPr>
        <p:spPr>
          <a:xfrm flipH="1">
            <a:off x="3015909" y="2270125"/>
            <a:ext cx="159094" cy="23245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917374" y="2502579"/>
            <a:ext cx="98534" cy="839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015909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917375" y="1991293"/>
            <a:ext cx="98534" cy="4195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175003" y="2731521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015908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015909" y="2737644"/>
            <a:ext cx="159095" cy="268514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015909" y="3012283"/>
            <a:ext cx="137319" cy="274637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17374" y="3286919"/>
            <a:ext cx="98534" cy="839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15908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917374" y="2727326"/>
            <a:ext cx="98534" cy="4195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246917" y="2749666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  Opcode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974775" y="3032125"/>
            <a:ext cx="304800" cy="1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 flipV="1">
            <a:off x="7794176" y="3024303"/>
            <a:ext cx="2438399" cy="1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31887" y="3565525"/>
            <a:ext cx="214089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45976" y="3565525"/>
            <a:ext cx="700311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31775" y="3565525"/>
            <a:ext cx="243112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60375" y="4251325"/>
            <a:ext cx="6157688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17374" y="463232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84287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12887" y="534930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17375" y="5716106"/>
            <a:ext cx="1950357" cy="3629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867731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177319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05920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0843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7776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26511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4325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29473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3420" y="402447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31575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657571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95526" y="556260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RD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478308" y="5627208"/>
            <a:ext cx="324000" cy="3439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17722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>
            <a:endCxn id="41" idx="2"/>
          </p:cNvCxnSpPr>
          <p:nvPr/>
        </p:nvCxnSpPr>
        <p:spPr>
          <a:xfrm rot="5400000" flipH="1" flipV="1">
            <a:off x="3694242" y="4715542"/>
            <a:ext cx="3106594" cy="273393"/>
          </a:xfrm>
          <a:prstGeom prst="curvedConnector3">
            <a:avLst>
              <a:gd name="adj1" fmla="val 5747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81457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367457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>
            <a:endCxn id="41" idx="1"/>
          </p:cNvCxnSpPr>
          <p:nvPr/>
        </p:nvCxnSpPr>
        <p:spPr>
          <a:xfrm rot="5400000" flipH="1" flipV="1">
            <a:off x="6315919" y="4376983"/>
            <a:ext cx="2418980" cy="2628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31886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218063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814677" y="9655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Opcode Fetch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7538225" y="281216"/>
            <a:ext cx="2679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2966642" y="281216"/>
            <a:ext cx="2848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6200000">
            <a:off x="-2003165" y="3118383"/>
            <a:ext cx="474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Opcode Fetch</a:t>
            </a:r>
          </a:p>
        </p:txBody>
      </p:sp>
    </p:spTree>
    <p:extLst>
      <p:ext uri="{BB962C8B-B14F-4D97-AF65-F5344CB8AC3E}">
        <p14:creationId xmlns:p14="http://schemas.microsoft.com/office/powerpoint/2010/main" val="4023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8786"/>
              </p:ext>
            </p:extLst>
          </p:nvPr>
        </p:nvGraphicFramePr>
        <p:xfrm>
          <a:off x="2438402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481F67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endParaRPr lang="en-US" sz="1800" b="1" kern="1200" baseline="-25000" dirty="0" smtClean="0">
                        <a:solidFill>
                          <a:srgbClr val="481F6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3352800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5814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2817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4958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4102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1105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246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0104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2244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9248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1388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824688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0532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7536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9676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610428" y="1995488"/>
            <a:ext cx="7286172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High order memory address   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451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5" idx="3"/>
          </p:cNvCxnSpPr>
          <p:nvPr/>
        </p:nvCxnSpPr>
        <p:spPr>
          <a:xfrm>
            <a:off x="3451334" y="2001611"/>
            <a:ext cx="159094" cy="26851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3"/>
          </p:cNvCxnSpPr>
          <p:nvPr/>
        </p:nvCxnSpPr>
        <p:spPr>
          <a:xfrm flipH="1">
            <a:off x="3451334" y="2270125"/>
            <a:ext cx="159094" cy="23245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3352799" y="2502579"/>
            <a:ext cx="98534" cy="839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451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3352800" y="1991293"/>
            <a:ext cx="98534" cy="4195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610428" y="2740594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451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451334" y="2727035"/>
            <a:ext cx="159095" cy="288196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3" idx="3"/>
          </p:cNvCxnSpPr>
          <p:nvPr/>
        </p:nvCxnSpPr>
        <p:spPr>
          <a:xfrm flipH="1">
            <a:off x="3451334" y="3015231"/>
            <a:ext cx="159095" cy="271688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353477" y="3286920"/>
            <a:ext cx="102036" cy="2949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51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352582" y="2727035"/>
            <a:ext cx="111671" cy="4774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682342" y="2740594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Data from memory</a:t>
            </a:r>
          </a:p>
        </p:txBody>
      </p:sp>
      <p:cxnSp>
        <p:nvCxnSpPr>
          <p:cNvPr id="8" name="Straight Connector 7"/>
          <p:cNvCxnSpPr>
            <a:stCxn id="33" idx="0"/>
            <a:endCxn id="41" idx="3"/>
          </p:cNvCxnSpPr>
          <p:nvPr/>
        </p:nvCxnSpPr>
        <p:spPr>
          <a:xfrm>
            <a:off x="5410200" y="3015231"/>
            <a:ext cx="272142" cy="0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>
            <a:off x="8229601" y="3015231"/>
            <a:ext cx="2438399" cy="9072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367312" y="3565525"/>
            <a:ext cx="214089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570278" y="3565525"/>
            <a:ext cx="707314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67200" y="3565525"/>
            <a:ext cx="243112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95800" y="4251325"/>
            <a:ext cx="6157688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52799" y="464791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19712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733798" y="533782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352800" y="5716106"/>
            <a:ext cx="1950357" cy="1815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303156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612744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841345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46268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43201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1936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9750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4898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1247" y="40243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7000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92996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30951" y="556260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RD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930062" y="5643537"/>
            <a:ext cx="251088" cy="3439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53147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/>
          <p:nvPr/>
        </p:nvCxnSpPr>
        <p:spPr>
          <a:xfrm rot="5400000" flipH="1" flipV="1">
            <a:off x="4125133" y="4711005"/>
            <a:ext cx="3115667" cy="2733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516882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802882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/>
          <p:nvPr/>
        </p:nvCxnSpPr>
        <p:spPr>
          <a:xfrm rot="5400000" flipH="1" flipV="1">
            <a:off x="6761509" y="4366819"/>
            <a:ext cx="2418979" cy="283222"/>
          </a:xfrm>
          <a:prstGeom prst="curvedConnector3">
            <a:avLst>
              <a:gd name="adj1" fmla="val 47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352800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653488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250101" y="965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read cycle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8512260" y="281216"/>
            <a:ext cx="2141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3367311" y="281216"/>
            <a:ext cx="2882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49200"/>
              </p:ext>
            </p:extLst>
          </p:nvPr>
        </p:nvGraphicFramePr>
        <p:xfrm>
          <a:off x="8937479" y="3065559"/>
          <a:ext cx="1530909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4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1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</a:t>
                      </a:r>
                      <a:r>
                        <a:rPr lang="en-US" sz="1100" b="1" baseline="-25000" dirty="0" smtClean="0"/>
                        <a:t>0</a:t>
                      </a:r>
                      <a:endParaRPr lang="en-US" sz="1100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Mode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HLT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1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WRITE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READ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689777" y="1812925"/>
            <a:ext cx="442807" cy="936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501638" y="4632960"/>
            <a:ext cx="239783" cy="71634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719290" y="4640262"/>
            <a:ext cx="6934199" cy="1530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49097" y="5337827"/>
            <a:ext cx="152540" cy="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738225" y="4721338"/>
            <a:ext cx="20646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IO/M=0</a:t>
            </a:r>
            <a:r>
              <a:rPr lang="en-US" sz="1600" dirty="0">
                <a:solidFill>
                  <a:srgbClr val="7030A0"/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A5B418"/>
                </a:solidFill>
              </a:rPr>
              <a:t>S</a:t>
            </a:r>
            <a:r>
              <a:rPr lang="en-US" sz="1600" b="1" baseline="-25000" dirty="0">
                <a:solidFill>
                  <a:srgbClr val="A5B418"/>
                </a:solidFill>
              </a:rPr>
              <a:t>1</a:t>
            </a:r>
            <a:r>
              <a:rPr lang="en-US" sz="1600" b="1" dirty="0">
                <a:solidFill>
                  <a:srgbClr val="A5B418"/>
                </a:solidFill>
              </a:rPr>
              <a:t>=1 , </a:t>
            </a:r>
            <a:r>
              <a:rPr lang="en-US" sz="1600" b="1" dirty="0">
                <a:solidFill>
                  <a:srgbClr val="7030A0"/>
                </a:solidFill>
              </a:rPr>
              <a:t>S</a:t>
            </a:r>
            <a:r>
              <a:rPr lang="en-US" sz="1600" b="1" baseline="-25000" dirty="0">
                <a:solidFill>
                  <a:srgbClr val="7030A0"/>
                </a:solidFill>
              </a:rPr>
              <a:t>0</a:t>
            </a:r>
            <a:r>
              <a:rPr lang="en-US" sz="1600" b="1" dirty="0">
                <a:solidFill>
                  <a:srgbClr val="7030A0"/>
                </a:solidFill>
              </a:rPr>
              <a:t>=0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93428" y="512439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B418"/>
                </a:solidFill>
              </a:rPr>
              <a:t>S</a:t>
            </a:r>
            <a:r>
              <a:rPr lang="en-US" b="1" baseline="-25000" dirty="0">
                <a:solidFill>
                  <a:srgbClr val="A5B418"/>
                </a:solidFill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96576" y="47106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S</a:t>
            </a:r>
            <a:r>
              <a:rPr lang="en-US" b="1" baseline="-25000" dirty="0">
                <a:solidFill>
                  <a:srgbClr val="481F67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467098" y="2842834"/>
            <a:ext cx="561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Memory Read Cycle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6244" y="3879850"/>
            <a:ext cx="1517904" cy="256032"/>
          </a:xfrm>
          <a:prstGeom prst="rect">
            <a:avLst/>
          </a:prstGeom>
          <a:solidFill>
            <a:srgbClr val="FF33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  <p:bldP spid="120" grpId="0" animBg="1"/>
      <p:bldP spid="21" grpId="0"/>
      <p:bldP spid="24" grpId="0"/>
      <p:bldP spid="4" grpId="0" animBg="1"/>
      <p:bldP spid="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57402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481F67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endParaRPr lang="en-US" sz="1800" b="1" kern="1200" baseline="-25000" dirty="0" smtClean="0">
                        <a:solidFill>
                          <a:srgbClr val="481F6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2971800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004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9007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48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8006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0292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7295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436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6294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434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5438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578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443688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722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3726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5866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208790" y="1965324"/>
            <a:ext cx="7286172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High order  memory address   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70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70334" y="2001611"/>
            <a:ext cx="137318" cy="253404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3062512" y="2238905"/>
            <a:ext cx="145140" cy="276222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070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971801" y="1991293"/>
            <a:ext cx="98532" cy="4194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229428" y="2740594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070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055184" y="2718559"/>
            <a:ext cx="174244" cy="296673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3" idx="3"/>
          </p:cNvCxnSpPr>
          <p:nvPr/>
        </p:nvCxnSpPr>
        <p:spPr>
          <a:xfrm flipH="1">
            <a:off x="3055186" y="3015232"/>
            <a:ext cx="174243" cy="273673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974453" y="3286302"/>
            <a:ext cx="95880" cy="619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70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967403" y="2727762"/>
            <a:ext cx="102931" cy="2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301342" y="2740594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Data   from Microprocessor</a:t>
            </a:r>
          </a:p>
        </p:txBody>
      </p:sp>
      <p:cxnSp>
        <p:nvCxnSpPr>
          <p:cNvPr id="8" name="Straight Connector 7"/>
          <p:cNvCxnSpPr>
            <a:stCxn id="33" idx="0"/>
            <a:endCxn id="41" idx="3"/>
          </p:cNvCxnSpPr>
          <p:nvPr/>
        </p:nvCxnSpPr>
        <p:spPr>
          <a:xfrm>
            <a:off x="5029200" y="3015231"/>
            <a:ext cx="272142" cy="0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>
            <a:off x="7848601" y="3015231"/>
            <a:ext cx="2438399" cy="9072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86312" y="3565525"/>
            <a:ext cx="214089" cy="68580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00401" y="3565525"/>
            <a:ext cx="700311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86200" y="3565525"/>
            <a:ext cx="243112" cy="68580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14800" y="4251325"/>
            <a:ext cx="6157688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799" y="463232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38712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67312" y="534930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71800" y="5716106"/>
            <a:ext cx="1950357" cy="3629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22156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231744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60345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5268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2201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0936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8750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83898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62201" y="40237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0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11996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49951" y="556260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WR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549062" y="5638800"/>
            <a:ext cx="339244" cy="4736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72147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>
            <a:endCxn id="41" idx="2"/>
          </p:cNvCxnSpPr>
          <p:nvPr/>
        </p:nvCxnSpPr>
        <p:spPr>
          <a:xfrm rot="5400000" flipH="1" flipV="1">
            <a:off x="3744132" y="4711005"/>
            <a:ext cx="3115667" cy="2733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135882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421882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/>
          <p:nvPr/>
        </p:nvCxnSpPr>
        <p:spPr>
          <a:xfrm rot="5400000" flipH="1" flipV="1">
            <a:off x="6380510" y="4366819"/>
            <a:ext cx="2418979" cy="283222"/>
          </a:xfrm>
          <a:prstGeom prst="curvedConnector3">
            <a:avLst>
              <a:gd name="adj1" fmla="val 47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71800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272488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869101" y="9655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write cycle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8182556" y="281216"/>
            <a:ext cx="2089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2986311" y="281216"/>
            <a:ext cx="2882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556479" y="3065559"/>
          <a:ext cx="1530909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4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1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</a:t>
                      </a:r>
                      <a:r>
                        <a:rPr lang="en-US" sz="1100" b="1" baseline="-25000" dirty="0" smtClean="0"/>
                        <a:t>0</a:t>
                      </a:r>
                      <a:endParaRPr lang="en-US" sz="1100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Mode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HLT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1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WRITE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READ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308777" y="1812925"/>
            <a:ext cx="342899" cy="936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124201" y="4648200"/>
            <a:ext cx="214089" cy="68580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338290" y="4648200"/>
            <a:ext cx="6934199" cy="1530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971800" y="5326348"/>
            <a:ext cx="145137" cy="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49871" y="4821741"/>
            <a:ext cx="20646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IO/M=0</a:t>
            </a:r>
            <a:r>
              <a:rPr lang="en-US" sz="1600" dirty="0">
                <a:solidFill>
                  <a:srgbClr val="7030A0"/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A5B418"/>
                </a:solidFill>
              </a:rPr>
              <a:t>S</a:t>
            </a:r>
            <a:r>
              <a:rPr lang="en-US" sz="1600" b="1" baseline="-25000" dirty="0">
                <a:solidFill>
                  <a:srgbClr val="A5B418"/>
                </a:solidFill>
              </a:rPr>
              <a:t>0</a:t>
            </a:r>
            <a:r>
              <a:rPr lang="en-US" sz="1600" b="1" dirty="0">
                <a:solidFill>
                  <a:srgbClr val="A5B418"/>
                </a:solidFill>
              </a:rPr>
              <a:t>=1 , </a:t>
            </a:r>
            <a:r>
              <a:rPr lang="en-US" sz="1600" b="1" dirty="0">
                <a:solidFill>
                  <a:srgbClr val="7030A0"/>
                </a:solidFill>
              </a:rPr>
              <a:t>S</a:t>
            </a:r>
            <a:r>
              <a:rPr lang="en-US" sz="1600" b="1" baseline="-25000" dirty="0">
                <a:solidFill>
                  <a:srgbClr val="7030A0"/>
                </a:solidFill>
              </a:rPr>
              <a:t>1</a:t>
            </a:r>
            <a:r>
              <a:rPr lang="en-US" sz="1600" b="1" dirty="0">
                <a:solidFill>
                  <a:srgbClr val="7030A0"/>
                </a:solidFill>
              </a:rPr>
              <a:t>=0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12428" y="512439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B418"/>
                </a:solidFill>
              </a:rPr>
              <a:t>S</a:t>
            </a:r>
            <a:r>
              <a:rPr lang="en-US" b="1" baseline="-25000" dirty="0">
                <a:solidFill>
                  <a:srgbClr val="A5B418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15576" y="47106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S</a:t>
            </a:r>
            <a:r>
              <a:rPr lang="en-US" b="1" baseline="-25000" dirty="0">
                <a:solidFill>
                  <a:srgbClr val="481F67"/>
                </a:solidFill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418694" y="2793470"/>
            <a:ext cx="562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Memory Write Cycle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2967403" y="2508019"/>
            <a:ext cx="102931" cy="1822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8565244" y="3614293"/>
            <a:ext cx="1517904" cy="256032"/>
          </a:xfrm>
          <a:prstGeom prst="rect">
            <a:avLst/>
          </a:prstGeom>
          <a:solidFill>
            <a:srgbClr val="FF33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  <p:bldP spid="120" grpId="0" animBg="1"/>
      <p:bldP spid="21" grpId="0"/>
      <p:bldP spid="24" grpId="0"/>
      <p:bldP spid="78" grpId="0" animBg="1"/>
      <p:bldP spid="78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Interfacing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9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Memory structure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1461" y="2743200"/>
            <a:ext cx="1752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 X 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1461" y="2357718"/>
            <a:ext cx="1752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Buffer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981461" y="4495800"/>
            <a:ext cx="1752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Buffer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2762261" y="3429000"/>
            <a:ext cx="20574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Internal Decoder</a:t>
            </a:r>
          </a:p>
        </p:txBody>
      </p:sp>
      <p:sp>
        <p:nvSpPr>
          <p:cNvPr id="11" name="Oval 10"/>
          <p:cNvSpPr/>
          <p:nvPr/>
        </p:nvSpPr>
        <p:spPr>
          <a:xfrm>
            <a:off x="5734061" y="2389094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34061" y="2617694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86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67261" y="2026024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048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9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33861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Inputs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90861" y="4419600"/>
            <a:ext cx="609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90861" y="2895600"/>
            <a:ext cx="609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25068" y="419594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2252" y="26840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10</a:t>
            </a:r>
          </a:p>
        </p:txBody>
      </p:sp>
      <p:sp>
        <p:nvSpPr>
          <p:cNvPr id="28" name="Left Brace 27"/>
          <p:cNvSpPr/>
          <p:nvPr/>
        </p:nvSpPr>
        <p:spPr>
          <a:xfrm>
            <a:off x="2300259" y="2835089"/>
            <a:ext cx="309602" cy="16741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75206" y="331607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286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7261" y="4921624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48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429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33861" y="5193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Output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787849" y="2411506"/>
            <a:ext cx="25101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782285" y="2644588"/>
            <a:ext cx="18594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34061" y="4572000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734061" y="4800600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787849" y="4594412"/>
            <a:ext cx="1828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787849" y="4827494"/>
            <a:ext cx="25101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962661" y="2644588"/>
            <a:ext cx="0" cy="19498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28535" y="22268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133576" y="2286000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5488" y="24993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6203961" y="2555421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96441" y="4648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6089661" y="47244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809739" y="1066800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Block diagram of Memory Device: RAM</a:t>
            </a:r>
          </a:p>
        </p:txBody>
      </p:sp>
      <p:sp>
        <p:nvSpPr>
          <p:cNvPr id="59" name="Rounded Rectangular Callout 58"/>
          <p:cNvSpPr/>
          <p:nvPr/>
        </p:nvSpPr>
        <p:spPr>
          <a:xfrm>
            <a:off x="6543418" y="1366886"/>
            <a:ext cx="3934082" cy="3357514"/>
          </a:xfrm>
          <a:prstGeom prst="wedgeRoundRectCallout">
            <a:avLst>
              <a:gd name="adj1" fmla="val -74844"/>
              <a:gd name="adj2" fmla="val 24044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dirty="0">
                <a:solidFill>
                  <a:schemeClr val="tx1"/>
                </a:solidFill>
              </a:rPr>
              <a:t>N=Number of Register</a:t>
            </a:r>
          </a:p>
          <a:p>
            <a:r>
              <a:rPr lang="en-US" dirty="0">
                <a:solidFill>
                  <a:schemeClr val="tx1"/>
                </a:solidFill>
              </a:rPr>
              <a:t>M=Word Length</a:t>
            </a:r>
          </a:p>
          <a:p>
            <a:r>
              <a:rPr lang="en-US" dirty="0">
                <a:solidFill>
                  <a:schemeClr val="tx1"/>
                </a:solidFill>
              </a:rPr>
              <a:t>E.g.</a:t>
            </a:r>
          </a:p>
          <a:p>
            <a:r>
              <a:rPr lang="en-US" dirty="0">
                <a:solidFill>
                  <a:schemeClr val="tx1"/>
                </a:solidFill>
              </a:rPr>
              <a:t>If a memory is having </a:t>
            </a:r>
          </a:p>
          <a:p>
            <a:r>
              <a:rPr lang="en-US" dirty="0">
                <a:solidFill>
                  <a:srgbClr val="5430AA"/>
                </a:solidFill>
              </a:rPr>
              <a:t>address lines=13</a:t>
            </a:r>
          </a:p>
          <a:p>
            <a:r>
              <a:rPr lang="en-US" dirty="0">
                <a:solidFill>
                  <a:srgbClr val="5430AA"/>
                </a:solidFill>
              </a:rPr>
              <a:t>data lines=8</a:t>
            </a:r>
          </a:p>
          <a:p>
            <a:r>
              <a:rPr lang="en-US" dirty="0">
                <a:solidFill>
                  <a:schemeClr val="tx1"/>
                </a:solidFill>
              </a:rPr>
              <a:t>then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Number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memory </a:t>
            </a:r>
            <a:r>
              <a:rPr lang="en-US" dirty="0">
                <a:solidFill>
                  <a:schemeClr val="tx1"/>
                </a:solidFill>
              </a:rPr>
              <a:t>locations = N=2</a:t>
            </a:r>
            <a:r>
              <a:rPr lang="en-US" baseline="30000" dirty="0">
                <a:solidFill>
                  <a:schemeClr val="tx1"/>
                </a:solidFill>
              </a:rPr>
              <a:t>13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b="1" dirty="0">
                <a:solidFill>
                  <a:schemeClr val="tx1"/>
                </a:solidFill>
              </a:rPr>
              <a:t>8192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Word </a:t>
            </a:r>
            <a:r>
              <a:rPr lang="en-US" dirty="0">
                <a:solidFill>
                  <a:schemeClr val="tx1"/>
                </a:solidFill>
              </a:rPr>
              <a:t>length M= </a:t>
            </a:r>
            <a:r>
              <a:rPr lang="en-US" b="1" dirty="0">
                <a:solidFill>
                  <a:schemeClr val="tx1"/>
                </a:solidFill>
              </a:rPr>
              <a:t>8 bit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 Therefore</a:t>
            </a:r>
            <a:r>
              <a:rPr lang="en-US" dirty="0">
                <a:solidFill>
                  <a:schemeClr val="tx1"/>
                </a:solidFill>
              </a:rPr>
              <a:t>, N X M= 8192 X 8</a:t>
            </a:r>
          </a:p>
        </p:txBody>
      </p:sp>
    </p:spTree>
    <p:extLst>
      <p:ext uri="{BB962C8B-B14F-4D97-AF65-F5344CB8AC3E}">
        <p14:creationId xmlns:p14="http://schemas.microsoft.com/office/powerpoint/2010/main" val="41476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</a:t>
            </a:r>
            <a:r>
              <a:rPr lang="en-US" dirty="0" smtClean="0"/>
              <a:t>structure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27552"/>
              </p:ext>
            </p:extLst>
          </p:nvPr>
        </p:nvGraphicFramePr>
        <p:xfrm>
          <a:off x="304800" y="13008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Lines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size(bytes)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8865"/>
              </p:ext>
            </p:extLst>
          </p:nvPr>
        </p:nvGraphicFramePr>
        <p:xfrm>
          <a:off x="304800" y="16564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75884"/>
              </p:ext>
            </p:extLst>
          </p:nvPr>
        </p:nvGraphicFramePr>
        <p:xfrm>
          <a:off x="304800" y="201493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41102"/>
              </p:ext>
            </p:extLst>
          </p:nvPr>
        </p:nvGraphicFramePr>
        <p:xfrm>
          <a:off x="304800" y="23676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6553"/>
              </p:ext>
            </p:extLst>
          </p:nvPr>
        </p:nvGraphicFramePr>
        <p:xfrm>
          <a:off x="304800" y="2720349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00367"/>
              </p:ext>
            </p:extLst>
          </p:nvPr>
        </p:nvGraphicFramePr>
        <p:xfrm>
          <a:off x="304800" y="3073055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00114"/>
              </p:ext>
            </p:extLst>
          </p:nvPr>
        </p:nvGraphicFramePr>
        <p:xfrm>
          <a:off x="304800" y="3434726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66836"/>
              </p:ext>
            </p:extLst>
          </p:nvPr>
        </p:nvGraphicFramePr>
        <p:xfrm>
          <a:off x="304800" y="3790326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28975"/>
              </p:ext>
            </p:extLst>
          </p:nvPr>
        </p:nvGraphicFramePr>
        <p:xfrm>
          <a:off x="304800" y="415199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607959"/>
              </p:ext>
            </p:extLst>
          </p:nvPr>
        </p:nvGraphicFramePr>
        <p:xfrm>
          <a:off x="4217894" y="1294772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Lines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size(bytes)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25610"/>
              </p:ext>
            </p:extLst>
          </p:nvPr>
        </p:nvGraphicFramePr>
        <p:xfrm>
          <a:off x="4217894" y="1651925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146142"/>
              </p:ext>
            </p:extLst>
          </p:nvPr>
        </p:nvGraphicFramePr>
        <p:xfrm>
          <a:off x="4217894" y="2009078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1024=1k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9393"/>
              </p:ext>
            </p:extLst>
          </p:nvPr>
        </p:nvGraphicFramePr>
        <p:xfrm>
          <a:off x="4217894" y="2366231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2048=2k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721851"/>
              </p:ext>
            </p:extLst>
          </p:nvPr>
        </p:nvGraphicFramePr>
        <p:xfrm>
          <a:off x="4217894" y="2723384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4096=4k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679312"/>
              </p:ext>
            </p:extLst>
          </p:nvPr>
        </p:nvGraphicFramePr>
        <p:xfrm>
          <a:off x="4217894" y="308053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8192=8k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490276"/>
              </p:ext>
            </p:extLst>
          </p:nvPr>
        </p:nvGraphicFramePr>
        <p:xfrm>
          <a:off x="4217894" y="3437690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16384=16k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21265"/>
              </p:ext>
            </p:extLst>
          </p:nvPr>
        </p:nvGraphicFramePr>
        <p:xfrm>
          <a:off x="4217894" y="37948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32768=32k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3939"/>
              </p:ext>
            </p:extLst>
          </p:nvPr>
        </p:nvGraphicFramePr>
        <p:xfrm>
          <a:off x="4217894" y="415199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65536=64k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87" y="1907496"/>
            <a:ext cx="2905125" cy="12668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80" y="3746726"/>
            <a:ext cx="28765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Memory </a:t>
            </a:r>
            <a:r>
              <a:rPr lang="en-US" dirty="0"/>
              <a:t>I</a:t>
            </a:r>
            <a:r>
              <a:rPr lang="en-US" dirty="0" smtClean="0"/>
              <a:t>nterfacing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8085 can access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of memory, </a:t>
            </a:r>
            <a:r>
              <a:rPr lang="en-US" dirty="0" smtClean="0"/>
              <a:t>thus address </a:t>
            </a:r>
            <a:r>
              <a:rPr lang="en-US" dirty="0"/>
              <a:t>bus </a:t>
            </a:r>
            <a:r>
              <a:rPr lang="en-US" dirty="0" smtClean="0"/>
              <a:t>is of 16-bit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not always necessary to use </a:t>
            </a:r>
            <a:r>
              <a:rPr lang="en-US" dirty="0" smtClean="0"/>
              <a:t>full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address space. The total memory size </a:t>
            </a:r>
            <a:r>
              <a:rPr lang="en-US" dirty="0" smtClean="0"/>
              <a:t>depends upon </a:t>
            </a:r>
            <a:r>
              <a:rPr lang="en-US" dirty="0"/>
              <a:t>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Generally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/>
              <a:t>is used as a </a:t>
            </a:r>
            <a:r>
              <a:rPr lang="en-US" dirty="0">
                <a:solidFill>
                  <a:srgbClr val="5430AA"/>
                </a:solidFill>
              </a:rPr>
              <a:t>program memory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5430AA"/>
                </a:solidFill>
              </a:rPr>
              <a:t>RAM </a:t>
            </a:r>
            <a:r>
              <a:rPr lang="en-US" dirty="0"/>
              <a:t>is used as </a:t>
            </a:r>
            <a:r>
              <a:rPr lang="en-US" dirty="0">
                <a:solidFill>
                  <a:srgbClr val="5430AA"/>
                </a:solidFill>
              </a:rPr>
              <a:t>data memory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both are used </a:t>
            </a:r>
            <a:r>
              <a:rPr lang="en-US" dirty="0" smtClean="0"/>
              <a:t>then total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address will be shared by both</a:t>
            </a:r>
            <a:r>
              <a:rPr lang="en-US" dirty="0" smtClean="0"/>
              <a:t>.</a:t>
            </a:r>
          </a:p>
          <a:p>
            <a:r>
              <a:rPr lang="en-US" dirty="0"/>
              <a:t>The capacity of program memory and data </a:t>
            </a:r>
            <a:r>
              <a:rPr lang="en-US" dirty="0" smtClean="0"/>
              <a:t>memory depends </a:t>
            </a:r>
            <a:r>
              <a:rPr lang="en-US" dirty="0"/>
              <a:t>on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489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</a:t>
            </a:r>
            <a:r>
              <a:rPr lang="en-US" dirty="0" smtClean="0"/>
              <a:t>emory </a:t>
            </a:r>
            <a:r>
              <a:rPr lang="en-US" dirty="0"/>
              <a:t>I</a:t>
            </a:r>
            <a:r>
              <a:rPr lang="en-US" dirty="0" smtClean="0"/>
              <a:t>nterfacing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always necessary to select 1 EPROM and </a:t>
            </a:r>
            <a:r>
              <a:rPr lang="en-US" dirty="0" smtClean="0"/>
              <a:t>1 RAM</a:t>
            </a:r>
            <a:r>
              <a:rPr lang="en-US" dirty="0"/>
              <a:t>. </a:t>
            </a:r>
            <a:r>
              <a:rPr lang="en-US" dirty="0" smtClean="0"/>
              <a:t>We </a:t>
            </a:r>
            <a:r>
              <a:rPr lang="en-US" dirty="0"/>
              <a:t>can have </a:t>
            </a:r>
            <a:r>
              <a:rPr lang="en-US" dirty="0">
                <a:solidFill>
                  <a:srgbClr val="5430AA"/>
                </a:solidFill>
              </a:rPr>
              <a:t>multiple </a:t>
            </a:r>
            <a:r>
              <a:rPr lang="en-US" dirty="0"/>
              <a:t>EPROMs and </a:t>
            </a:r>
            <a:r>
              <a:rPr lang="en-US" dirty="0" smtClean="0"/>
              <a:t>multiple RAMs </a:t>
            </a:r>
            <a:r>
              <a:rPr lang="en-US" dirty="0"/>
              <a:t>as per the requirement of application</a:t>
            </a:r>
            <a:r>
              <a:rPr lang="en-US" dirty="0" smtClean="0"/>
              <a:t>.</a:t>
            </a:r>
          </a:p>
          <a:p>
            <a:r>
              <a:rPr lang="en-US" dirty="0"/>
              <a:t>We can place EPROM / RAM anywhere in full </a:t>
            </a:r>
            <a:r>
              <a:rPr lang="en-US" dirty="0" smtClean="0"/>
              <a:t>64 Kbytes </a:t>
            </a:r>
            <a:r>
              <a:rPr lang="en-US" dirty="0"/>
              <a:t>address space.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memory (</a:t>
            </a:r>
            <a:r>
              <a:rPr lang="en-US" dirty="0" smtClean="0">
                <a:solidFill>
                  <a:srgbClr val="5430AA"/>
                </a:solidFill>
              </a:rPr>
              <a:t>EPROM</a:t>
            </a:r>
            <a:r>
              <a:rPr lang="en-US" dirty="0" smtClean="0"/>
              <a:t>) should </a:t>
            </a:r>
            <a:r>
              <a:rPr lang="en-US" dirty="0"/>
              <a:t>be located from address </a:t>
            </a:r>
            <a:r>
              <a:rPr lang="en-US" dirty="0" smtClean="0">
                <a:solidFill>
                  <a:srgbClr val="5430AA"/>
                </a:solidFill>
              </a:rPr>
              <a:t>0000H</a:t>
            </a:r>
            <a:r>
              <a:rPr lang="en-US" dirty="0" smtClean="0"/>
              <a:t>, </a:t>
            </a:r>
            <a:r>
              <a:rPr lang="en-US" dirty="0"/>
              <a:t>since </a:t>
            </a:r>
            <a:r>
              <a:rPr lang="en-US" dirty="0" smtClean="0"/>
              <a:t>reset address </a:t>
            </a:r>
            <a:r>
              <a:rPr lang="en-US" dirty="0"/>
              <a:t>of 8085 microprocessor is </a:t>
            </a:r>
            <a:r>
              <a:rPr lang="en-US" dirty="0">
                <a:solidFill>
                  <a:srgbClr val="5430AA"/>
                </a:solidFill>
              </a:rPr>
              <a:t>0000H</a:t>
            </a:r>
            <a:r>
              <a:rPr lang="en-US" dirty="0" smtClean="0"/>
              <a:t>.</a:t>
            </a:r>
          </a:p>
          <a:p>
            <a:r>
              <a:rPr lang="en-US" dirty="0"/>
              <a:t>It is not always necessary to locate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RAM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5430AA"/>
                </a:solidFill>
              </a:rPr>
              <a:t>consecutive </a:t>
            </a:r>
            <a:r>
              <a:rPr lang="en-US" dirty="0"/>
              <a:t>memory addresses.</a:t>
            </a:r>
          </a:p>
        </p:txBody>
      </p:sp>
    </p:spTree>
    <p:extLst>
      <p:ext uri="{BB962C8B-B14F-4D97-AF65-F5344CB8AC3E}">
        <p14:creationId xmlns:p14="http://schemas.microsoft.com/office/powerpoint/2010/main" val="11671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8085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4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</a:t>
            </a:r>
            <a:r>
              <a:rPr lang="en-US" dirty="0" smtClean="0"/>
              <a:t>Interfacing: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smtClean="0">
                <a:solidFill>
                  <a:srgbClr val="5430AA"/>
                </a:solidFill>
              </a:rPr>
              <a:t>4kB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5430AA"/>
                </a:solidFill>
              </a:rPr>
              <a:t>EPROM </a:t>
            </a:r>
            <a:r>
              <a:rPr lang="en-US" dirty="0" smtClean="0"/>
              <a:t>with starting address from </a:t>
            </a:r>
            <a:r>
              <a:rPr lang="en-US" dirty="0" smtClean="0">
                <a:solidFill>
                  <a:srgbClr val="5430AA"/>
                </a:solidFill>
              </a:rPr>
              <a:t>0000H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5430AA"/>
                </a:solidFill>
              </a:rPr>
              <a:t>RAM</a:t>
            </a:r>
            <a:r>
              <a:rPr lang="en-US" dirty="0" smtClean="0"/>
              <a:t>  with starting address followed by EPROM</a:t>
            </a:r>
          </a:p>
          <a:p>
            <a:pPr marL="0" indent="0">
              <a:buNone/>
            </a:pPr>
            <a:r>
              <a:rPr lang="en-US" b="1" dirty="0" smtClean="0"/>
              <a:t>Step-1: To calculate no. of </a:t>
            </a:r>
            <a:r>
              <a:rPr lang="en-US" b="1" dirty="0" smtClean="0">
                <a:solidFill>
                  <a:srgbClr val="5430AA"/>
                </a:solidFill>
              </a:rPr>
              <a:t>EPROM </a:t>
            </a:r>
            <a:r>
              <a:rPr lang="en-US" b="1" dirty="0" smtClean="0"/>
              <a:t>and </a:t>
            </a:r>
            <a:r>
              <a:rPr lang="en-US" b="1" dirty="0" smtClean="0">
                <a:solidFill>
                  <a:srgbClr val="5430AA"/>
                </a:solidFill>
              </a:rPr>
              <a:t>RAM </a:t>
            </a:r>
            <a:r>
              <a:rPr lang="en-US" b="1" dirty="0" smtClean="0"/>
              <a:t>chip required</a:t>
            </a:r>
          </a:p>
          <a:p>
            <a:pPr marL="0" indent="0">
              <a:buNone/>
            </a:pPr>
            <a:r>
              <a:rPr lang="en-US" dirty="0" smtClean="0"/>
              <a:t>	Total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required 		= 4kB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Chip size available 		= 4kB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No. of chips required 	= 4kB/4kB=</a:t>
            </a:r>
            <a:r>
              <a:rPr lang="en-US" b="1" dirty="0" smtClean="0"/>
              <a:t>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Total </a:t>
            </a:r>
            <a:r>
              <a:rPr lang="en-US" b="1" dirty="0">
                <a:solidFill>
                  <a:srgbClr val="5430AA"/>
                </a:solidFill>
              </a:rPr>
              <a:t>RAM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required </a:t>
            </a:r>
            <a:r>
              <a:rPr lang="en-US" dirty="0" smtClean="0"/>
              <a:t>		= </a:t>
            </a:r>
            <a:r>
              <a:rPr lang="en-US" dirty="0"/>
              <a:t>2kB</a:t>
            </a:r>
          </a:p>
          <a:p>
            <a:pPr marL="0" indent="0">
              <a:buNone/>
            </a:pPr>
            <a:r>
              <a:rPr lang="en-US" dirty="0"/>
              <a:t>	Chip Size Available  </a:t>
            </a:r>
            <a:r>
              <a:rPr lang="en-US" dirty="0" smtClean="0"/>
              <a:t>		= </a:t>
            </a:r>
            <a:r>
              <a:rPr lang="en-US" dirty="0"/>
              <a:t>2kB </a:t>
            </a:r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</a:t>
            </a:r>
            <a:r>
              <a:rPr lang="en-US" dirty="0"/>
              <a:t>2kB/2kB=</a:t>
            </a:r>
            <a:r>
              <a:rPr lang="en-US" b="1" dirty="0"/>
              <a:t>1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68417" y="3020291"/>
            <a:ext cx="5723327" cy="457200"/>
          </a:xfrm>
          <a:prstGeom prst="rect">
            <a:avLst/>
          </a:prstGeom>
          <a:solidFill>
            <a:srgbClr val="5430AA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68417" y="4856018"/>
            <a:ext cx="5598638" cy="457200"/>
          </a:xfrm>
          <a:prstGeom prst="rect">
            <a:avLst/>
          </a:prstGeom>
          <a:solidFill>
            <a:srgbClr val="5430AA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6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Step-2</a:t>
            </a:r>
            <a:r>
              <a:rPr lang="en-US" b="1" dirty="0" smtClean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/>
              <a:t>EPROM</a:t>
            </a:r>
            <a:r>
              <a:rPr lang="en-US" dirty="0"/>
              <a:t> </a:t>
            </a:r>
            <a:r>
              <a:rPr lang="en-US" b="1" dirty="0"/>
              <a:t>Chip-1:</a:t>
            </a:r>
          </a:p>
          <a:p>
            <a:pPr marL="0" indent="0">
              <a:buNone/>
            </a:pPr>
            <a:r>
              <a:rPr lang="en-US" dirty="0"/>
              <a:t>	Starting </a:t>
            </a:r>
            <a:r>
              <a:rPr lang="en-US" dirty="0" smtClean="0"/>
              <a:t>Address = </a:t>
            </a:r>
            <a:r>
              <a:rPr lang="en-US" b="1" dirty="0" smtClean="0"/>
              <a:t>0000H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Chip </a:t>
            </a:r>
            <a:r>
              <a:rPr lang="en-US" dirty="0" smtClean="0"/>
              <a:t>Size = 4kB </a:t>
            </a:r>
            <a:r>
              <a:rPr lang="en-US" dirty="0"/>
              <a:t>(i.e. </a:t>
            </a:r>
            <a:r>
              <a:rPr lang="en-US" dirty="0" smtClean="0"/>
              <a:t>address </a:t>
            </a:r>
            <a:r>
              <a:rPr lang="en-US" dirty="0"/>
              <a:t>Line=12, </a:t>
            </a:r>
            <a:r>
              <a:rPr lang="en-US" dirty="0" smtClean="0"/>
              <a:t>m/m = 2</a:t>
            </a:r>
            <a:r>
              <a:rPr lang="en-US" baseline="30000" dirty="0" smtClean="0"/>
              <a:t>12 </a:t>
            </a:r>
            <a:r>
              <a:rPr lang="en-US" dirty="0" smtClean="0"/>
              <a:t> = 4096B = 4k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dirty="0"/>
              <a:t>Ending Address = </a:t>
            </a:r>
            <a:r>
              <a:rPr lang="en-US" b="1" dirty="0"/>
              <a:t>0FFFH</a:t>
            </a:r>
            <a:endParaRPr lang="en-US" b="1" baseline="30000" dirty="0"/>
          </a:p>
          <a:p>
            <a:pPr marL="0" indent="0">
              <a:buNone/>
            </a:pPr>
            <a:r>
              <a:rPr lang="en-US" b="1" dirty="0" smtClean="0"/>
              <a:t>Step-3</a:t>
            </a:r>
            <a:r>
              <a:rPr lang="en-US" b="1" dirty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RAM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RAM Chip-1: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Starting address  	= Ending address of EPROM +1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	= 0FFFH+1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	= </a:t>
            </a:r>
            <a:r>
              <a:rPr lang="en-US" b="1" dirty="0" smtClean="0"/>
              <a:t>1000H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Chip Size 		= 2kB </a:t>
            </a:r>
            <a:r>
              <a:rPr lang="en-US" dirty="0"/>
              <a:t> </a:t>
            </a:r>
            <a:r>
              <a:rPr lang="en-US" dirty="0" smtClean="0"/>
              <a:t>= 07FFH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Ending address 		= 1000H+07FFH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= </a:t>
            </a:r>
            <a:r>
              <a:rPr lang="en-US" b="1" dirty="0" smtClean="0"/>
              <a:t>17FFH</a:t>
            </a:r>
          </a:p>
          <a:p>
            <a:pPr marL="0" indent="0">
              <a:buNone/>
            </a:pPr>
            <a:r>
              <a:rPr lang="en-US" baseline="30000" dirty="0"/>
              <a:t>	</a:t>
            </a:r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39467" y="1667265"/>
            <a:ext cx="3301903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139467" y="2377246"/>
            <a:ext cx="3301903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143830" y="4372428"/>
            <a:ext cx="914400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140298" y="5515428"/>
            <a:ext cx="914400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341" y="2598866"/>
            <a:ext cx="3199765" cy="2714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711201"/>
            <a:ext cx="2895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76124"/>
              </p:ext>
            </p:extLst>
          </p:nvPr>
        </p:nvGraphicFramePr>
        <p:xfrm>
          <a:off x="1714500" y="1066800"/>
          <a:ext cx="8763002" cy="6665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6665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Step-4:	Memory 	Map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15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14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13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9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8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7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6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5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4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3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80827"/>
              </p:ext>
            </p:extLst>
          </p:nvPr>
        </p:nvGraphicFramePr>
        <p:xfrm>
          <a:off x="1714500" y="173696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4k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99173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8004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6835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66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4497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3328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2159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990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9821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652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7483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6314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5145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3976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794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555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5316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077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838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8599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6360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4121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882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643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404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165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2926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687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577969"/>
              </p:ext>
            </p:extLst>
          </p:nvPr>
        </p:nvGraphicFramePr>
        <p:xfrm>
          <a:off x="1714498" y="339802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b="1" dirty="0" smtClean="0">
                          <a:effectLst/>
                        </a:rPr>
                        <a:t>RAM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17FF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137712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15876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94033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72190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0347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28504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661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84818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62975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41132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19289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7446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75603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53760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1917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10074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20341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9794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7555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5316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3077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0838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58599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6360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4121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1882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9643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7404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5165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2926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0687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8448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6736" y="5102436"/>
            <a:ext cx="7880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 chip size = </a:t>
            </a:r>
            <a:r>
              <a:rPr lang="en-US" dirty="0">
                <a:solidFill>
                  <a:srgbClr val="5430AA"/>
                </a:solidFill>
              </a:rPr>
              <a:t>4kB</a:t>
            </a:r>
            <a:r>
              <a:rPr lang="en-US" dirty="0"/>
              <a:t> &amp; RAM chip size = </a:t>
            </a:r>
            <a:r>
              <a:rPr lang="en-US" dirty="0">
                <a:solidFill>
                  <a:srgbClr val="5430AA"/>
                </a:solidFill>
              </a:rPr>
              <a:t>2kB</a:t>
            </a:r>
          </a:p>
          <a:p>
            <a:r>
              <a:rPr lang="en-US" dirty="0">
                <a:sym typeface="Symbol" panose="05050102010706020507" pitchFamily="18" charset="2"/>
              </a:rPr>
              <a:t>smaller chip size RAM = 2kB =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2</a:t>
            </a:r>
            <a:r>
              <a:rPr lang="en-US" baseline="30000" dirty="0">
                <a:solidFill>
                  <a:srgbClr val="5430AA"/>
                </a:solidFill>
                <a:sym typeface="Symbol" panose="05050102010706020507" pitchFamily="18" charset="2"/>
              </a:rPr>
              <a:t>11</a:t>
            </a:r>
            <a:endParaRPr lang="en-US" dirty="0">
              <a:solidFill>
                <a:srgbClr val="5430AA"/>
              </a:solidFill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Thus neglect lower 11 address lines (A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0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 to 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10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), </a:t>
            </a:r>
            <a:r>
              <a:rPr lang="en-US" dirty="0">
                <a:sym typeface="Symbol" panose="05050102010706020507" pitchFamily="18" charset="2"/>
              </a:rPr>
              <a:t>and consider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11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 to 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15 </a:t>
            </a:r>
            <a:r>
              <a:rPr lang="en-US" dirty="0">
                <a:sym typeface="Symbol" panose="05050102010706020507" pitchFamily="18" charset="2"/>
              </a:rPr>
              <a:t>for Decoding.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5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5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5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13504"/>
              </p:ext>
            </p:extLst>
          </p:nvPr>
        </p:nvGraphicFramePr>
        <p:xfrm>
          <a:off x="1714500" y="915034"/>
          <a:ext cx="8763002" cy="7613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761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28235"/>
              </p:ext>
            </p:extLst>
          </p:nvPr>
        </p:nvGraphicFramePr>
        <p:xfrm>
          <a:off x="1714500" y="167640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99173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8004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6835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66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4497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3328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2159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990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9821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652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7483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6314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5145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3976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794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555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5316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077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838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8599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6360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4121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882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643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404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165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2926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687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4349" y="1697182"/>
            <a:ext cx="1984813" cy="156457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27595" y="4857816"/>
            <a:ext cx="6122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Address Lines: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11</a:t>
            </a:r>
            <a:r>
              <a:rPr lang="en-US" dirty="0">
                <a:solidFill>
                  <a:srgbClr val="5430AA"/>
                </a:solidFill>
              </a:rPr>
              <a:t> to A</a:t>
            </a:r>
            <a:r>
              <a:rPr lang="en-US" baseline="-25000" dirty="0">
                <a:solidFill>
                  <a:srgbClr val="5430AA"/>
                </a:solidFill>
              </a:rPr>
              <a:t>15</a:t>
            </a:r>
            <a:r>
              <a:rPr lang="en-US" baseline="-25000" dirty="0">
                <a:solidFill>
                  <a:srgbClr val="0000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EPROM has two Possibilities, either </a:t>
            </a:r>
            <a:r>
              <a:rPr lang="en-US" b="1" dirty="0">
                <a:solidFill>
                  <a:srgbClr val="5430AA"/>
                </a:solidFill>
              </a:rPr>
              <a:t>00000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 or </a:t>
            </a:r>
            <a:r>
              <a:rPr lang="en-US" b="1" dirty="0">
                <a:solidFill>
                  <a:srgbClr val="5430AA"/>
                </a:solidFill>
              </a:rPr>
              <a:t>00001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it requires </a:t>
            </a:r>
            <a:r>
              <a:rPr lang="en-US" dirty="0">
                <a:solidFill>
                  <a:srgbClr val="5430AA"/>
                </a:solidFill>
              </a:rPr>
              <a:t>Y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Y</a:t>
            </a:r>
            <a:r>
              <a:rPr lang="en-US" baseline="-25000" dirty="0">
                <a:solidFill>
                  <a:srgbClr val="5430AA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outputs of decoder.</a:t>
            </a:r>
          </a:p>
        </p:txBody>
      </p:sp>
    </p:spTree>
    <p:extLst>
      <p:ext uri="{BB962C8B-B14F-4D97-AF65-F5344CB8AC3E}">
        <p14:creationId xmlns:p14="http://schemas.microsoft.com/office/powerpoint/2010/main" val="4955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27525"/>
              </p:ext>
            </p:extLst>
          </p:nvPr>
        </p:nvGraphicFramePr>
        <p:xfrm>
          <a:off x="1714500" y="10668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4980"/>
              </p:ext>
            </p:extLst>
          </p:nvPr>
        </p:nvGraphicFramePr>
        <p:xfrm>
          <a:off x="1714500" y="167640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198774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7398" y="19865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94843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43181" y="199032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41648" y="198318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2930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03964" y="19783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5170" y="199636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5296" y="1994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8699" y="198778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346" y="1993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8448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5514" y="19783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50245" y="19875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48712" y="19865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199480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68596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86098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34351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01654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9907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7409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15662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9928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78181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5683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43936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03079" y="28892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19377" y="28902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0275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24101" y="1704108"/>
            <a:ext cx="1984813" cy="156992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34009"/>
              </p:ext>
            </p:extLst>
          </p:nvPr>
        </p:nvGraphicFramePr>
        <p:xfrm>
          <a:off x="1714499" y="3317106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RAM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3556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137712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15876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94033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72190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0347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28504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661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84818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62975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41132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19289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7446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75603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53760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1917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10074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20341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9794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7555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5316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3077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0838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58599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6360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4121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1882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9643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7404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5165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2926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0687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8448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824101" y="3343729"/>
            <a:ext cx="1984813" cy="15703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51405" y="5360456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 has </a:t>
            </a:r>
            <a:r>
              <a:rPr lang="en-US" b="1" dirty="0">
                <a:solidFill>
                  <a:srgbClr val="5430AA"/>
                </a:solidFill>
              </a:rPr>
              <a:t>00010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b, hence it requires Y</a:t>
            </a:r>
            <a:r>
              <a:rPr lang="en-US" baseline="-25000" dirty="0"/>
              <a:t>2</a:t>
            </a:r>
            <a:r>
              <a:rPr lang="en-US" dirty="0"/>
              <a:t> output of decoder.</a:t>
            </a:r>
          </a:p>
        </p:txBody>
      </p:sp>
    </p:spTree>
    <p:extLst>
      <p:ext uri="{BB962C8B-B14F-4D97-AF65-F5344CB8AC3E}">
        <p14:creationId xmlns:p14="http://schemas.microsoft.com/office/powerpoint/2010/main" val="30940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4" grpId="0" animBg="1"/>
      <p:bldP spid="74" grpId="1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13"/>
          <p:cNvSpPr/>
          <p:nvPr/>
        </p:nvSpPr>
        <p:spPr>
          <a:xfrm>
            <a:off x="7851039" y="1538432"/>
            <a:ext cx="1750161" cy="2144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851039" y="4354570"/>
            <a:ext cx="1750161" cy="113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7867316" y="2827239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317" name="Down Arrow 316"/>
          <p:cNvSpPr/>
          <p:nvPr/>
        </p:nvSpPr>
        <p:spPr>
          <a:xfrm>
            <a:off x="9013282" y="609601"/>
            <a:ext cx="435518" cy="87494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8903573" y="1524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320" name="Left-Right Arrow 319"/>
          <p:cNvSpPr/>
          <p:nvPr/>
        </p:nvSpPr>
        <p:spPr>
          <a:xfrm rot="5400000">
            <a:off x="7879167" y="3851739"/>
            <a:ext cx="666422" cy="33924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937796" y="431817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827373" y="4291037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323" name="Down Arrow 322"/>
          <p:cNvSpPr/>
          <p:nvPr/>
        </p:nvSpPr>
        <p:spPr>
          <a:xfrm>
            <a:off x="9097434" y="3683281"/>
            <a:ext cx="351366" cy="65854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325" name="Straight Connector 324"/>
          <p:cNvCxnSpPr/>
          <p:nvPr/>
        </p:nvCxnSpPr>
        <p:spPr>
          <a:xfrm>
            <a:off x="6199553" y="57704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Rectangle 398"/>
          <p:cNvSpPr/>
          <p:nvPr/>
        </p:nvSpPr>
        <p:spPr>
          <a:xfrm>
            <a:off x="2980693" y="1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Memory Interfacing: Example 1 Implementation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2022765" y="5410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022765" y="5029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022765" y="4648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22765" y="3886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lowchart: Delay 121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>
            <a:stCxn id="122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461165" y="4419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0201" y="5184003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12901" y="479030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12901" y="44093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600201" y="40283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600201" y="36692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132979" y="4171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867401" y="3505200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867400" y="4234934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</a:t>
            </a:r>
          </a:p>
        </p:txBody>
      </p:sp>
      <p:sp>
        <p:nvSpPr>
          <p:cNvPr id="2" name="Flowchart: Delay 1"/>
          <p:cNvSpPr/>
          <p:nvPr/>
        </p:nvSpPr>
        <p:spPr>
          <a:xfrm>
            <a:off x="5407784" y="481787"/>
            <a:ext cx="609600" cy="77724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6019800" y="762001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029200" y="7503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3804" y="9260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38418" y="5450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809368" y="988756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" idx="6"/>
          </p:cNvCxnSpPr>
          <p:nvPr/>
        </p:nvCxnSpPr>
        <p:spPr>
          <a:xfrm>
            <a:off x="6172200" y="856574"/>
            <a:ext cx="1870556" cy="667426"/>
          </a:xfrm>
          <a:prstGeom prst="bentConnector3">
            <a:avLst>
              <a:gd name="adj1" fmla="val 10024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847613" y="15972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7965002" y="16051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lowchart: Delay 181"/>
          <p:cNvSpPr/>
          <p:nvPr/>
        </p:nvSpPr>
        <p:spPr>
          <a:xfrm>
            <a:off x="5407784" y="1358088"/>
            <a:ext cx="609600" cy="778274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/>
          <p:cNvSpPr/>
          <p:nvPr/>
        </p:nvSpPr>
        <p:spPr>
          <a:xfrm>
            <a:off x="6014968" y="1664733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>
            <a:off x="5024368" y="10668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507160" y="15864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4583209" y="1647342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>
            <a:stCxn id="183" idx="6"/>
            <a:endCxn id="315" idx="1"/>
          </p:cNvCxnSpPr>
          <p:nvPr/>
        </p:nvCxnSpPr>
        <p:spPr>
          <a:xfrm>
            <a:off x="6167368" y="1759306"/>
            <a:ext cx="1683670" cy="3161230"/>
          </a:xfrm>
          <a:prstGeom prst="bentConnector3">
            <a:avLst>
              <a:gd name="adj1" fmla="val 57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7807711" y="4793787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202" name="Straight Connector 201"/>
          <p:cNvCxnSpPr/>
          <p:nvPr/>
        </p:nvCxnSpPr>
        <p:spPr>
          <a:xfrm flipV="1">
            <a:off x="7925100" y="4801675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538418" y="18912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sp>
        <p:nvSpPr>
          <p:cNvPr id="279" name="Left-Right Arrow 278"/>
          <p:cNvSpPr/>
          <p:nvPr/>
        </p:nvSpPr>
        <p:spPr>
          <a:xfrm>
            <a:off x="7176359" y="3026950"/>
            <a:ext cx="666422" cy="33924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5105400" y="1066800"/>
            <a:ext cx="0" cy="465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419601" y="44209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00010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419344" y="32163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00000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4446717" y="38278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00001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583209" y="194794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583209" y="601448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/>
          <p:cNvSpPr/>
          <p:nvPr/>
        </p:nvSpPr>
        <p:spPr>
          <a:xfrm>
            <a:off x="5577841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  <p:bldP spid="315" grpId="0" animBg="1"/>
      <p:bldP spid="316" grpId="0"/>
      <p:bldP spid="317" grpId="0" animBg="1"/>
      <p:bldP spid="318" grpId="0"/>
      <p:bldP spid="320" grpId="0" animBg="1"/>
      <p:bldP spid="321" grpId="0"/>
      <p:bldP spid="322" grpId="0"/>
      <p:bldP spid="323" grpId="0" animBg="1"/>
      <p:bldP spid="114" grpId="0" animBg="1"/>
      <p:bldP spid="122" grpId="0" animBg="1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2" grpId="0" animBg="1"/>
      <p:bldP spid="3" grpId="0" animBg="1"/>
      <p:bldP spid="7" grpId="0"/>
      <p:bldP spid="8" grpId="0"/>
      <p:bldP spid="171" grpId="0"/>
      <p:bldP spid="182" grpId="0" animBg="1"/>
      <p:bldP spid="183" grpId="0" animBg="1"/>
      <p:bldP spid="186" grpId="0"/>
      <p:bldP spid="201" grpId="0"/>
      <p:bldP spid="274" grpId="0"/>
      <p:bldP spid="279" grpId="0" animBg="1"/>
      <p:bldP spid="86" grpId="0"/>
      <p:bldP spid="280" grpId="0"/>
      <p:bldP spid="281" grpId="0"/>
      <p:bldP spid="6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smtClean="0">
                <a:solidFill>
                  <a:srgbClr val="5430AA"/>
                </a:solidFill>
              </a:rPr>
              <a:t>16kB </a:t>
            </a:r>
            <a:r>
              <a:rPr lang="en-US" dirty="0"/>
              <a:t>of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 smtClean="0"/>
              <a:t>with </a:t>
            </a:r>
            <a:r>
              <a:rPr lang="en-US" b="1" dirty="0" smtClean="0"/>
              <a:t>chip size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 smtClean="0"/>
              <a:t>and </a:t>
            </a:r>
            <a:r>
              <a:rPr lang="en-US" dirty="0"/>
              <a:t>starting address from </a:t>
            </a:r>
            <a:r>
              <a:rPr lang="en-US" dirty="0">
                <a:solidFill>
                  <a:srgbClr val="5430AA"/>
                </a:solidFill>
              </a:rPr>
              <a:t>0000H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/>
              <a:t>of </a:t>
            </a:r>
            <a:r>
              <a:rPr lang="en-US" dirty="0">
                <a:solidFill>
                  <a:srgbClr val="5430AA"/>
                </a:solidFill>
              </a:rPr>
              <a:t>RAM</a:t>
            </a:r>
            <a:r>
              <a:rPr lang="en-US" dirty="0"/>
              <a:t>  with starting address followed by </a:t>
            </a:r>
            <a:r>
              <a:rPr lang="en-US" dirty="0" smtClean="0">
                <a:solidFill>
                  <a:srgbClr val="5430AA"/>
                </a:solidFill>
              </a:rPr>
              <a:t>EPROM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Step-1: To calculate no. of </a:t>
            </a:r>
            <a:r>
              <a:rPr lang="en-US" b="1" dirty="0">
                <a:solidFill>
                  <a:srgbClr val="5430AA"/>
                </a:solidFill>
              </a:rPr>
              <a:t>EPROM </a:t>
            </a:r>
            <a:r>
              <a:rPr lang="en-US" b="1" dirty="0"/>
              <a:t>and </a:t>
            </a:r>
            <a:r>
              <a:rPr lang="en-US" b="1" dirty="0">
                <a:solidFill>
                  <a:srgbClr val="5430AA"/>
                </a:solidFill>
              </a:rPr>
              <a:t>RAM </a:t>
            </a:r>
            <a:r>
              <a:rPr lang="en-US" b="1" dirty="0"/>
              <a:t>chip </a:t>
            </a:r>
            <a:r>
              <a:rPr lang="en-US" b="1" dirty="0" smtClean="0"/>
              <a:t>required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Total </a:t>
            </a:r>
            <a:r>
              <a:rPr lang="en-US" b="1" dirty="0">
                <a:solidFill>
                  <a:srgbClr val="5430AA"/>
                </a:solidFill>
              </a:rPr>
              <a:t>EPROM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required </a:t>
            </a:r>
            <a:r>
              <a:rPr lang="en-US" dirty="0" smtClean="0"/>
              <a:t>		=16kB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Chip size available </a:t>
            </a:r>
            <a:r>
              <a:rPr lang="en-US" dirty="0" smtClean="0"/>
              <a:t>		= 8kB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16kB/8kB = 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</a:t>
            </a:r>
            <a:r>
              <a:rPr lang="en-US" dirty="0"/>
              <a:t>Total </a:t>
            </a:r>
            <a:r>
              <a:rPr lang="en-US" b="1" dirty="0" smtClean="0">
                <a:solidFill>
                  <a:srgbClr val="5430AA"/>
                </a:solidFill>
              </a:rPr>
              <a:t>RAM </a:t>
            </a:r>
            <a:r>
              <a:rPr lang="en-US" dirty="0" smtClean="0"/>
              <a:t>required 		= 8kB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Chip size available </a:t>
            </a:r>
            <a:r>
              <a:rPr lang="en-US" dirty="0" smtClean="0"/>
              <a:t>		= </a:t>
            </a:r>
            <a:r>
              <a:rPr lang="en-US" dirty="0"/>
              <a:t>8kB</a:t>
            </a:r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8kB/8kB = 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6017" y="3036001"/>
            <a:ext cx="5895109" cy="457200"/>
          </a:xfrm>
          <a:prstGeom prst="rect">
            <a:avLst/>
          </a:prstGeom>
          <a:solidFill>
            <a:srgbClr val="5430A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136070" y="4862195"/>
            <a:ext cx="5805055" cy="457200"/>
          </a:xfrm>
          <a:prstGeom prst="rect">
            <a:avLst/>
          </a:prstGeom>
          <a:solidFill>
            <a:srgbClr val="5430A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Step-2</a:t>
            </a:r>
            <a:r>
              <a:rPr lang="en-US" b="1" dirty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  <a:tabLst>
                <a:tab pos="1146175" algn="l"/>
              </a:tabLst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b="1" dirty="0" smtClean="0">
                <a:solidFill>
                  <a:srgbClr val="5430AA"/>
                </a:solidFill>
              </a:rPr>
              <a:t>Chip-1</a:t>
            </a:r>
            <a:r>
              <a:rPr lang="en-US" b="1" dirty="0">
                <a:solidFill>
                  <a:srgbClr val="5430AA"/>
                </a:solidFill>
              </a:rPr>
              <a:t>: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Starting </a:t>
            </a:r>
            <a:r>
              <a:rPr lang="en-US" dirty="0" smtClean="0"/>
              <a:t>Address	= </a:t>
            </a:r>
            <a:r>
              <a:rPr lang="en-US" b="1" dirty="0" smtClean="0"/>
              <a:t>0000H</a:t>
            </a:r>
            <a:endParaRPr lang="en-US" b="1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= 8kB </a:t>
            </a:r>
            <a:r>
              <a:rPr lang="en-US" dirty="0"/>
              <a:t>(i.e. </a:t>
            </a:r>
            <a:r>
              <a:rPr lang="en-US" dirty="0" smtClean="0"/>
              <a:t>address Line=13, m/m=2</a:t>
            </a:r>
            <a:r>
              <a:rPr lang="en-US" baseline="30000" dirty="0" smtClean="0"/>
              <a:t>13 </a:t>
            </a:r>
            <a:r>
              <a:rPr lang="en-US" dirty="0" smtClean="0"/>
              <a:t> =8192B =8k)</a:t>
            </a:r>
            <a:endParaRPr lang="en-US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/>
              <a:t>Ending Address </a:t>
            </a:r>
            <a:r>
              <a:rPr lang="en-US" dirty="0" smtClean="0"/>
              <a:t>	= </a:t>
            </a:r>
            <a:r>
              <a:rPr lang="en-US" b="1" dirty="0" smtClean="0"/>
              <a:t>1FFFH</a:t>
            </a:r>
          </a:p>
          <a:p>
            <a:pPr marL="0" indent="0">
              <a:buNone/>
              <a:tabLst>
                <a:tab pos="1146175" algn="l"/>
              </a:tabLst>
            </a:pPr>
            <a:endParaRPr lang="en-US" b="1" baseline="30000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>
                <a:solidFill>
                  <a:srgbClr val="5430AA"/>
                </a:solidFill>
              </a:rPr>
              <a:t>   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b="1" dirty="0" smtClean="0">
                <a:solidFill>
                  <a:srgbClr val="5430AA"/>
                </a:solidFill>
              </a:rPr>
              <a:t>Chip-2: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 smtClean="0"/>
              <a:t>	Starting Address	=1FFFH + </a:t>
            </a:r>
            <a:r>
              <a:rPr lang="en-US" b="1" dirty="0" smtClean="0"/>
              <a:t>1 = 2000H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		= 1FFFH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/>
              <a:t>Ending Address </a:t>
            </a:r>
            <a:r>
              <a:rPr lang="en-US" dirty="0" smtClean="0"/>
              <a:t>	= 2000+1FFFH = </a:t>
            </a:r>
            <a:r>
              <a:rPr lang="en-US" b="1" dirty="0" smtClean="0"/>
              <a:t>3FFFH</a:t>
            </a:r>
            <a:endParaRPr lang="en-US" b="1" baseline="30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5449" y="1814428"/>
            <a:ext cx="3810000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35449" y="2644571"/>
            <a:ext cx="3810000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5449" y="3906364"/>
            <a:ext cx="5501769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35449" y="4857348"/>
            <a:ext cx="5986678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84" y="3006388"/>
            <a:ext cx="3199765" cy="2714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00"/>
          <a:stretch/>
        </p:blipFill>
        <p:spPr>
          <a:xfrm>
            <a:off x="5564158" y="2576195"/>
            <a:ext cx="2671892" cy="13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Step-3:</a:t>
            </a:r>
            <a:r>
              <a:rPr lang="en-US" dirty="0"/>
              <a:t>	</a:t>
            </a:r>
            <a:r>
              <a:rPr lang="en-US" b="1" dirty="0" smtClean="0"/>
              <a:t>RAM Chip-1</a:t>
            </a:r>
            <a:r>
              <a:rPr lang="en-US" b="1" dirty="0"/>
              <a:t>: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Starting </a:t>
            </a:r>
            <a:r>
              <a:rPr lang="en-US" dirty="0" smtClean="0"/>
              <a:t>Address 	= EPROM ending address + 1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 smtClean="0"/>
              <a:t>	Starting </a:t>
            </a:r>
            <a:r>
              <a:rPr lang="en-US" dirty="0"/>
              <a:t>Address 	= 3FFFH+1 = </a:t>
            </a:r>
            <a:r>
              <a:rPr lang="en-US" b="1" dirty="0"/>
              <a:t>4000H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= 8kB </a:t>
            </a:r>
            <a:r>
              <a:rPr lang="en-US" dirty="0"/>
              <a:t>(i.e. </a:t>
            </a:r>
            <a:r>
              <a:rPr lang="en-US" dirty="0" smtClean="0"/>
              <a:t>address Line =13, m/m=2</a:t>
            </a:r>
            <a:r>
              <a:rPr lang="en-US" baseline="30000" dirty="0" smtClean="0"/>
              <a:t>13 </a:t>
            </a:r>
            <a:r>
              <a:rPr lang="en-US" dirty="0" smtClean="0"/>
              <a:t>= 8192B =8k)</a:t>
            </a:r>
            <a:endParaRPr lang="en-US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 smtClean="0"/>
              <a:t>Chip Size 		= 1FFFH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</a:t>
            </a:r>
            <a:r>
              <a:rPr lang="en-US" dirty="0" smtClean="0"/>
              <a:t>Ending Address 	= 4000h+1FFFH = </a:t>
            </a:r>
            <a:r>
              <a:rPr lang="en-US" b="1" dirty="0" smtClean="0"/>
              <a:t>5FFFH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0817" y="3136107"/>
            <a:ext cx="6130638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50817" y="1786437"/>
            <a:ext cx="5534891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3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83785"/>
              </p:ext>
            </p:extLst>
          </p:nvPr>
        </p:nvGraphicFramePr>
        <p:xfrm>
          <a:off x="723900" y="89535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19215"/>
              </p:ext>
            </p:extLst>
          </p:nvPr>
        </p:nvGraphicFramePr>
        <p:xfrm>
          <a:off x="723900" y="150495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EPROM1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31344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0176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9007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7838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6669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5500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4331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3162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61993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0824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655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98486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77317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6148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4979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13810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29743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0734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8495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256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017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1778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9539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7300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5061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822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0583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8344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6105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866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1627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9388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05591"/>
              </p:ext>
            </p:extLst>
          </p:nvPr>
        </p:nvGraphicFramePr>
        <p:xfrm>
          <a:off x="723898" y="296545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147112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25276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03433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1590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9747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37904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16061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94218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375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50532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28689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06846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5003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63160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41317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9474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29741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0734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28495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256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4017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1778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9539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7300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5061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2822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0583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8344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6105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3866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1627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9388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85581"/>
              </p:ext>
            </p:extLst>
          </p:nvPr>
        </p:nvGraphicFramePr>
        <p:xfrm>
          <a:off x="723896" y="442455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9147114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725278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03435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81592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59749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37906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16063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94220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772377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50534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28691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06848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085005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663162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41319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19476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129743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70734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8495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6256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44017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1778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59539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17300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5061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32822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90583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8344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06105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3866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1627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9388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572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39" y="1473786"/>
            <a:ext cx="3940010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7"/>
            <a:ext cx="1677322" cy="3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7" y="4722861"/>
            <a:ext cx="696585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6" y="5832143"/>
            <a:ext cx="171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768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89331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85158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028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7421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68340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55753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4757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74849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051145" y="1926897"/>
            <a:ext cx="7899210" cy="13772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 rot="5400000">
            <a:off x="8847532" y="2472912"/>
            <a:ext cx="263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Purpose Registers</a:t>
            </a:r>
          </a:p>
        </p:txBody>
      </p:sp>
    </p:spTree>
    <p:extLst>
      <p:ext uri="{BB962C8B-B14F-4D97-AF65-F5344CB8AC3E}">
        <p14:creationId xmlns:p14="http://schemas.microsoft.com/office/powerpoint/2010/main" val="14590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Step-5:Interface Implementation</a:t>
            </a:r>
          </a:p>
          <a:p>
            <a:pPr>
              <a:tabLst>
                <a:tab pos="1146175" algn="l"/>
              </a:tabLst>
            </a:pPr>
            <a:r>
              <a:rPr lang="en-US" dirty="0" smtClean="0"/>
              <a:t>EPROM chip size = RAM chip size = 8kB = 2</a:t>
            </a:r>
            <a:r>
              <a:rPr lang="en-US" baseline="30000" dirty="0" smtClean="0"/>
              <a:t>13</a:t>
            </a:r>
          </a:p>
          <a:p>
            <a:pPr>
              <a:tabLst>
                <a:tab pos="1146175" algn="l"/>
              </a:tabLst>
            </a:pPr>
            <a:r>
              <a:rPr lang="en-US" dirty="0" smtClean="0"/>
              <a:t>Therefore, neglect lower 13 address lines (i.e.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0 </a:t>
            </a:r>
            <a:r>
              <a:rPr lang="en-US" dirty="0" smtClean="0">
                <a:solidFill>
                  <a:srgbClr val="5430AA"/>
                </a:solidFill>
              </a:rPr>
              <a:t>to A</a:t>
            </a:r>
            <a:r>
              <a:rPr lang="en-US" baseline="-25000" dirty="0" smtClean="0">
                <a:solidFill>
                  <a:srgbClr val="5430AA"/>
                </a:solidFill>
              </a:rPr>
              <a:t>12</a:t>
            </a:r>
            <a:r>
              <a:rPr lang="en-US" dirty="0" smtClean="0"/>
              <a:t>) and consider only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13 </a:t>
            </a:r>
            <a:r>
              <a:rPr lang="en-US" dirty="0" smtClean="0">
                <a:solidFill>
                  <a:srgbClr val="5430AA"/>
                </a:solidFill>
              </a:rPr>
              <a:t>to A</a:t>
            </a:r>
            <a:r>
              <a:rPr lang="en-US" baseline="-25000" dirty="0" smtClean="0">
                <a:solidFill>
                  <a:srgbClr val="5430AA"/>
                </a:solidFill>
              </a:rPr>
              <a:t>15 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for decoding.</a:t>
            </a:r>
            <a:endParaRPr lang="en-US" baseline="-25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07655"/>
              </p:ext>
            </p:extLst>
          </p:nvPr>
        </p:nvGraphicFramePr>
        <p:xfrm>
          <a:off x="609600" y="2618509"/>
          <a:ext cx="3976602" cy="374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073">
                <a:tc>
                  <a:txBody>
                    <a:bodyPr/>
                    <a:lstStyle/>
                    <a:p>
                      <a:r>
                        <a:rPr lang="en-US" dirty="0" smtClean="0"/>
                        <a:t>EPROM CHIP-01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52836"/>
              </p:ext>
            </p:extLst>
          </p:nvPr>
        </p:nvGraphicFramePr>
        <p:xfrm>
          <a:off x="609600" y="2987810"/>
          <a:ext cx="397660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EPROM CHIP-02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95826"/>
              </p:ext>
            </p:extLst>
          </p:nvPr>
        </p:nvGraphicFramePr>
        <p:xfrm>
          <a:off x="609600" y="3349148"/>
          <a:ext cx="397660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RAM CHIP-01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72002" y="3644344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3:8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86202" y="5432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6202" y="5051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86202" y="4670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24602" y="4177744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24602" y="3796744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76338" y="51932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3638" y="48122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63638" y="445323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3716" y="35814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96416" y="394124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96416" y="43434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6519" y="358140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 Chip-1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17439" y="436241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 Chip-1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7024602" y="453862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17438" y="397406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 Chip-2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024602" y="60198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3716" y="57870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2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552371"/>
              </p:ext>
            </p:extLst>
          </p:nvPr>
        </p:nvGraphicFramePr>
        <p:xfrm>
          <a:off x="762000" y="9525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61694"/>
              </p:ext>
            </p:extLst>
          </p:nvPr>
        </p:nvGraphicFramePr>
        <p:xfrm>
          <a:off x="762000" y="15621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EPROM1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69444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8276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7107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938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4769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3600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42431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1262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00093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924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7755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586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5417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94248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3079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51910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67843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4544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2305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0066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7827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588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3349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110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8871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6632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393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2154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9915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7676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5437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3198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28238"/>
              </p:ext>
            </p:extLst>
          </p:nvPr>
        </p:nvGraphicFramePr>
        <p:xfrm>
          <a:off x="761998" y="30099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185212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63376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1533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690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97847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76004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54161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32318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10475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88632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66789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4946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23103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01260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9417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57574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67841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4544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2305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0066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7827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5588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3349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1110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8871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6632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4393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154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9915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676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5437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3198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1478"/>
              </p:ext>
            </p:extLst>
          </p:nvPr>
        </p:nvGraphicFramePr>
        <p:xfrm>
          <a:off x="761996" y="44563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RAM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9185214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763378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41535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19692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97849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76006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54163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32320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810477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88634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66791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44948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23105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701262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79419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57576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167843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74544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32305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0066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47827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5588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3349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21110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8871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36632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94393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2154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09915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7676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5437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3198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57575" y="1714500"/>
            <a:ext cx="1141855" cy="40322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/>
          <p:cNvCxnSpPr/>
          <p:nvPr/>
        </p:nvCxnSpPr>
        <p:spPr>
          <a:xfrm>
            <a:off x="6428154" y="48560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Rectangle 398"/>
          <p:cNvSpPr/>
          <p:nvPr/>
        </p:nvSpPr>
        <p:spPr>
          <a:xfrm>
            <a:off x="2878052" y="-104814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Memory Interfacing: Example 2 Implementation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79639" y="617326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CHIP-1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44328" y="5153984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1676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31041" y="283111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602895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4820113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2161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189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428154" y="58466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3:8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5017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636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55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461165" y="39624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12901" y="4778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0201" y="4397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0201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132979" y="372054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132979" y="420266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060706" y="3314700"/>
            <a:ext cx="193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EPROM CHIP-1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143500" y="4202668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476129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7502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75811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</p:cNvCxnSpPr>
          <p:nvPr/>
        </p:nvCxnSpPr>
        <p:spPr>
          <a:xfrm>
            <a:off x="6167369" y="1750342"/>
            <a:ext cx="1876959" cy="4168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01000" y="57120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57199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65206" y="1905000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4500618" y="414706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493477" y="32163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494614" y="3657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</a:t>
            </a:r>
          </a:p>
        </p:txBody>
      </p: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6080" y="2883780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CHIP-2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28787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17482" y="2472379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2869349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33498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33577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8548" y="2522663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19009" y="4743005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>
            <a:off x="4457700" y="44196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5062067" y="3719201"/>
            <a:ext cx="193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EPROM CHIP-2</a:t>
            </a:r>
          </a:p>
        </p:txBody>
      </p:sp>
      <p:cxnSp>
        <p:nvCxnSpPr>
          <p:cNvPr id="16" name="Elbow Connector 15"/>
          <p:cNvCxnSpPr>
            <a:endCxn id="189" idx="1"/>
          </p:cNvCxnSpPr>
          <p:nvPr/>
        </p:nvCxnSpPr>
        <p:spPr>
          <a:xfrm rot="16200000" flipH="1">
            <a:off x="6325379" y="1763014"/>
            <a:ext cx="2730522" cy="75087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1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2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3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4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/>
      <p:bldP spid="121" grpId="0" animBg="1"/>
      <p:bldP spid="122" grpId="0"/>
      <p:bldP spid="123" grpId="0" animBg="1"/>
      <p:bldP spid="124" grpId="0"/>
      <p:bldP spid="125" grpId="0"/>
      <p:bldP spid="128" grpId="0" animBg="1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 animBg="1"/>
      <p:bldP spid="155" grpId="0" animBg="1"/>
      <p:bldP spid="157" grpId="0"/>
      <p:bldP spid="158" grpId="0"/>
      <p:bldP spid="162" grpId="0"/>
      <p:bldP spid="164" grpId="0" animBg="1"/>
      <p:bldP spid="165" grpId="0" animBg="1"/>
      <p:bldP spid="168" grpId="0"/>
      <p:bldP spid="171" grpId="0"/>
      <p:bldP spid="174" grpId="0"/>
      <p:bldP spid="176" grpId="0" animBg="1"/>
      <p:bldP spid="179" grpId="0"/>
      <p:bldP spid="180" grpId="0"/>
      <p:bldP spid="181" grpId="0"/>
      <p:bldP spid="185" grpId="0" animBg="1"/>
      <p:bldP spid="186" grpId="0"/>
      <p:bldP spid="187" grpId="0" animBg="1"/>
      <p:bldP spid="188" grpId="0"/>
      <p:bldP spid="189" grpId="0"/>
      <p:bldP spid="191" grpId="0" animBg="1"/>
      <p:bldP spid="192" grpId="0" animBg="1"/>
      <p:bldP spid="19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Exercise: Memory Interface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Draw the interfacing of a </a:t>
            </a:r>
            <a:r>
              <a:rPr lang="en-US" dirty="0">
                <a:solidFill>
                  <a:srgbClr val="5430AA"/>
                </a:solidFill>
              </a:rPr>
              <a:t>4KB</a:t>
            </a:r>
            <a:r>
              <a:rPr lang="en-US" dirty="0"/>
              <a:t> EPROM having a starting address 2000h and </a:t>
            </a:r>
            <a:r>
              <a:rPr lang="en-US" dirty="0">
                <a:solidFill>
                  <a:srgbClr val="5430AA"/>
                </a:solidFill>
              </a:rPr>
              <a:t>two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 smtClean="0"/>
              <a:t>static </a:t>
            </a:r>
            <a:r>
              <a:rPr lang="en-US" dirty="0"/>
              <a:t>RAMs having starting addresses 4000h and 8000h, respectively, with </a:t>
            </a:r>
            <a:r>
              <a:rPr lang="en-US" dirty="0" smtClean="0"/>
              <a:t>8085 microprocessor</a:t>
            </a:r>
            <a:r>
              <a:rPr lang="en-US" dirty="0"/>
              <a:t>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an 8085 microprocessor system such that it should contain </a:t>
            </a:r>
            <a:r>
              <a:rPr lang="en-US" dirty="0" smtClean="0">
                <a:solidFill>
                  <a:srgbClr val="5430AA"/>
                </a:solidFill>
              </a:rPr>
              <a:t>16KB </a:t>
            </a:r>
            <a:r>
              <a:rPr lang="en-US" dirty="0"/>
              <a:t>of EPROM and </a:t>
            </a:r>
            <a:r>
              <a:rPr lang="en-US" dirty="0" smtClean="0">
                <a:solidFill>
                  <a:srgbClr val="5430AA"/>
                </a:solidFill>
              </a:rPr>
              <a:t>4KB </a:t>
            </a:r>
            <a:r>
              <a:rPr lang="en-US" dirty="0"/>
              <a:t>of RAM with starting addresses 0000H and 4000H respectively. Use two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/>
              <a:t>of EPROMs (2764) and two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/>
              <a:t>of RAMs (6116) for this system.</a:t>
            </a:r>
          </a:p>
        </p:txBody>
      </p:sp>
    </p:spTree>
    <p:extLst>
      <p:ext uri="{BB962C8B-B14F-4D97-AF65-F5344CB8AC3E}">
        <p14:creationId xmlns:p14="http://schemas.microsoft.com/office/powerpoint/2010/main" val="42818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Exercise: </a:t>
            </a:r>
            <a:r>
              <a:rPr lang="en-US" dirty="0">
                <a:latin typeface="+mn-lt"/>
              </a:rPr>
              <a:t>Example 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66141"/>
              </p:ext>
            </p:extLst>
          </p:nvPr>
        </p:nvGraphicFramePr>
        <p:xfrm>
          <a:off x="247650" y="9144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23080"/>
              </p:ext>
            </p:extLst>
          </p:nvPr>
        </p:nvGraphicFramePr>
        <p:xfrm>
          <a:off x="247650" y="15240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55094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3926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2757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588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70419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49250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8081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6912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5743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4574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43405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2236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1067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79898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58729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7560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53493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3109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0870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8631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392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153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1914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9675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7436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5197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958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0719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8480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64020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4002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1763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99584"/>
              </p:ext>
            </p:extLst>
          </p:nvPr>
        </p:nvGraphicFramePr>
        <p:xfrm>
          <a:off x="247648" y="29845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    </a:t>
                      </a:r>
                      <a:r>
                        <a:rPr lang="en-US" sz="1600" b="1" dirty="0" smtClean="0">
                          <a:effectLst/>
                        </a:rPr>
                        <a:t>RAM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8670862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49026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27183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05340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83497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61654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39811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17968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96125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4282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52439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30596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08753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86910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65067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43224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3491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3109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0870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8631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6392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4153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1914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9675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436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5197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42958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0719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8480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6241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74002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1763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00358"/>
              </p:ext>
            </p:extLst>
          </p:nvPr>
        </p:nvGraphicFramePr>
        <p:xfrm>
          <a:off x="247646" y="44436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RAM</a:t>
                      </a:r>
                      <a:r>
                        <a:rPr lang="en-US" sz="1600" dirty="0" smtClean="0">
                          <a:effectLst/>
                        </a:rPr>
                        <a:t> 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8670864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249028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827185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05342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83499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61656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39813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17970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96127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74284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452441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30598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608755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86912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765069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343226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653493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3109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0870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8631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96392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4153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11914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69675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7436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85197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42958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0719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8480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16241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74002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31763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335923" y="1590865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2335923" y="3045347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2335923" y="4499361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2959820" y="-31359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Exercise: Example 1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79639" y="617326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44328" y="5153984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1676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31041" y="283111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602895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4820113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2161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189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489172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57946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08225" y="4663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8225" y="43508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8225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505157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7502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75811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</p:cNvCxnSpPr>
          <p:nvPr/>
        </p:nvCxnSpPr>
        <p:spPr>
          <a:xfrm>
            <a:off x="6167369" y="1750342"/>
            <a:ext cx="1876959" cy="4168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01000" y="57120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57199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65206" y="1905000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6080" y="2883780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28787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17482" y="2472379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2869349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33498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33577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8548" y="2522663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19009" y="4743005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26114" y="520398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608225" y="49753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025873" y="5516237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8225" y="5287640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lay 72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461165" y="4419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32979" y="4171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67401" y="3505200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67400" y="423493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19601" y="44209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19344" y="32163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446717" y="38278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00101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442986" y="5039499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14800" y="479109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49221" y="4854833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01422" y="50408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10000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105848" y="3503711"/>
            <a:ext cx="960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owchart: Connector 87"/>
          <p:cNvSpPr/>
          <p:nvPr/>
        </p:nvSpPr>
        <p:spPr>
          <a:xfrm>
            <a:off x="5577841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14500" y="3048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80358"/>
              </p:ext>
            </p:extLst>
          </p:nvPr>
        </p:nvGraphicFramePr>
        <p:xfrm>
          <a:off x="1714500" y="9144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EPROM1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14731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93563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2394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1225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0056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8887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7718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6549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5380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4211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3042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1873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0704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9535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366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97197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0343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79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555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316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3077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0838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8599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6360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4121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1882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9643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740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460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2926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0687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8448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99853"/>
              </p:ext>
            </p:extLst>
          </p:nvPr>
        </p:nvGraphicFramePr>
        <p:xfrm>
          <a:off x="1714498" y="23749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0137712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15876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94033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72190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50347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8504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06661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84818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62975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41132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19289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97446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75603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53760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31917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10074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120341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9794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7555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5316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3077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00838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8599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6360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4121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1882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9643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7404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5165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62926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687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8448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79561"/>
              </p:ext>
            </p:extLst>
          </p:nvPr>
        </p:nvGraphicFramePr>
        <p:xfrm>
          <a:off x="1714496" y="38340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1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10137714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715878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294035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72192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450349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28506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606663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84820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762977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341134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919291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97448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075605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653762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231919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810076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20343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69794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7555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85316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43077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0838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58599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6360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4121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31882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89643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7404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165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2926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20687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8448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3802511" y="986233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36899" y="-5320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Exercise: Example 2</a:t>
            </a:r>
          </a:p>
        </p:txBody>
      </p: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0237"/>
              </p:ext>
            </p:extLst>
          </p:nvPr>
        </p:nvGraphicFramePr>
        <p:xfrm>
          <a:off x="1714496" y="52945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2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0085823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9663987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42144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820301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398458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976615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554772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132929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11086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289243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86740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07717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478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23239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1000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474045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05286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63047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20808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78569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449736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091306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66891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24652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2413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40174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97935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55696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13457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1218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28979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6740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3802511" y="2417187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/>
          <p:cNvSpPr/>
          <p:nvPr/>
        </p:nvSpPr>
        <p:spPr>
          <a:xfrm>
            <a:off x="3802511" y="3880081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unded Rectangle 154"/>
          <p:cNvSpPr/>
          <p:nvPr/>
        </p:nvSpPr>
        <p:spPr>
          <a:xfrm>
            <a:off x="3802511" y="5380632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2959820" y="-31359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Exercise: Example 2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63181" y="335864"/>
            <a:ext cx="1750161" cy="1276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EPROM-1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63181" y="5461806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914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26222" y="1647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32143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5127935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5239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496823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489172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57946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08225" y="4663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8225" y="43508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8225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505157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46876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476650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  <a:endCxn id="171" idx="1"/>
          </p:cNvCxnSpPr>
          <p:nvPr/>
        </p:nvCxnSpPr>
        <p:spPr>
          <a:xfrm>
            <a:off x="6167368" y="1750342"/>
            <a:ext cx="1887420" cy="44233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54788" y="601984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602773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59680" y="1102659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3181" y="3661607"/>
            <a:ext cx="1750161" cy="139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365658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26222" y="3253563"/>
            <a:ext cx="435518" cy="40804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3647176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412765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4135539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1588" y="3296461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26222" y="5050827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26114" y="520398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608225" y="49753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025873" y="5516237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8225" y="5287640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lay 72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461165" y="5181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32979" y="4933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67400" y="35052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EPROM-1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67400" y="499693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08232" y="48595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19802" y="356698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416071" y="3193742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00011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442986" y="5801499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14800" y="555309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4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49221" y="5616833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01422" y="55132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10000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105848" y="4267200"/>
            <a:ext cx="960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442239" y="4718181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Delay 89"/>
          <p:cNvSpPr/>
          <p:nvPr/>
        </p:nvSpPr>
        <p:spPr>
          <a:xfrm>
            <a:off x="5140739" y="4184781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>
            <a:stCxn id="90" idx="3"/>
          </p:cNvCxnSpPr>
          <p:nvPr/>
        </p:nvCxnSpPr>
        <p:spPr>
          <a:xfrm>
            <a:off x="5597939" y="4527681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14053" y="448168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48474" y="43371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EPROM-2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27791" y="44330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00101</a:t>
            </a:r>
          </a:p>
        </p:txBody>
      </p:sp>
      <p:cxnSp>
        <p:nvCxnSpPr>
          <p:cNvPr id="3" name="Elbow Connector 2"/>
          <p:cNvCxnSpPr/>
          <p:nvPr/>
        </p:nvCxnSpPr>
        <p:spPr>
          <a:xfrm rot="10800000">
            <a:off x="4481782" y="3883272"/>
            <a:ext cx="646261" cy="440464"/>
          </a:xfrm>
          <a:prstGeom prst="bentConnector3">
            <a:avLst>
              <a:gd name="adj1" fmla="val 687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8063181" y="1959400"/>
            <a:ext cx="1750161" cy="1276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EPROM-2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098311" y="2537936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06" name="Down Arrow 105"/>
          <p:cNvSpPr/>
          <p:nvPr/>
        </p:nvSpPr>
        <p:spPr>
          <a:xfrm>
            <a:off x="9226222" y="1625183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134568" y="1944967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68585" y="209229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8199421" y="2100186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-Right Arrow 109"/>
          <p:cNvSpPr/>
          <p:nvPr/>
        </p:nvSpPr>
        <p:spPr>
          <a:xfrm>
            <a:off x="7459680" y="2726195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4" name="Elbow Connector 3"/>
          <p:cNvCxnSpPr>
            <a:endCxn id="108" idx="1"/>
          </p:cNvCxnSpPr>
          <p:nvPr/>
        </p:nvCxnSpPr>
        <p:spPr>
          <a:xfrm rot="16200000" flipH="1">
            <a:off x="6905353" y="1082954"/>
            <a:ext cx="1483432" cy="84303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/>
          <p:cNvSpPr/>
          <p:nvPr/>
        </p:nvSpPr>
        <p:spPr>
          <a:xfrm>
            <a:off x="5558790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/>
          <p:cNvSpPr/>
          <p:nvPr/>
        </p:nvSpPr>
        <p:spPr>
          <a:xfrm>
            <a:off x="5558790" y="4485142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143000"/>
            <a:ext cx="9120189" cy="3124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Control Signals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2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82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26602" y="34065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1493" y="3889112"/>
            <a:ext cx="58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83657" y="3961272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33564" y="4407004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7109" y="4461568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99074" y="363852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430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5432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46749" y="3523818"/>
            <a:ext cx="6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06360"/>
              </p:ext>
            </p:extLst>
          </p:nvPr>
        </p:nvGraphicFramePr>
        <p:xfrm>
          <a:off x="6019374" y="914401"/>
          <a:ext cx="5134732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86506" y="979715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045226" y="979715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735597" y="979715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74800"/>
              </p:ext>
            </p:extLst>
          </p:nvPr>
        </p:nvGraphicFramePr>
        <p:xfrm>
          <a:off x="6023898" y="1289176"/>
          <a:ext cx="5125684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1" name="Straight Connector 80"/>
          <p:cNvCxnSpPr/>
          <p:nvPr/>
        </p:nvCxnSpPr>
        <p:spPr>
          <a:xfrm>
            <a:off x="10129445" y="1728651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122" idx="3"/>
          </p:cNvCxnSpPr>
          <p:nvPr/>
        </p:nvCxnSpPr>
        <p:spPr>
          <a:xfrm>
            <a:off x="3806015" y="4062272"/>
            <a:ext cx="1565200" cy="1310251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3736182" y="3800734"/>
            <a:ext cx="1632501" cy="260130"/>
          </a:xfrm>
          <a:prstGeom prst="bentConnector3">
            <a:avLst>
              <a:gd name="adj1" fmla="val 5165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77167" y="4584806"/>
            <a:ext cx="1605508" cy="1538385"/>
          </a:xfrm>
          <a:prstGeom prst="bentConnector3">
            <a:avLst>
              <a:gd name="adj1" fmla="val 28749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>
            <a:off x="3709349" y="4584805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776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22424"/>
              </p:ext>
            </p:extLst>
          </p:nvPr>
        </p:nvGraphicFramePr>
        <p:xfrm>
          <a:off x="6023898" y="1669984"/>
          <a:ext cx="5125684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01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2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10"/>
                            </p:stCondLst>
                            <p:childTnLst>
                              <p:par>
                                <p:cTn id="1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2" grpId="0"/>
      <p:bldP spid="14" grpId="0" animBg="1"/>
      <p:bldP spid="14" grpId="1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57" grpId="0"/>
      <p:bldP spid="57" grpId="1"/>
      <p:bldP spid="65" grpId="0"/>
      <p:bldP spid="65" grpId="1"/>
      <p:bldP spid="122" grpId="0"/>
      <p:bldP spid="122" grpId="1"/>
      <p:bldP spid="123" grpId="0"/>
    </p:bldLst>
  </p:timing>
</p:sld>
</file>

<file path=ppt/theme/theme1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5646</TotalTime>
  <Words>6963</Words>
  <Application>Microsoft Office PowerPoint</Application>
  <PresentationFormat>Widescreen</PresentationFormat>
  <Paragraphs>2870</Paragraphs>
  <Slides>109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5" baseType="lpstr">
      <vt:lpstr>Roboto Condensed Light</vt:lpstr>
      <vt:lpstr>Symbol</vt:lpstr>
      <vt:lpstr>Roboto Condensed</vt:lpstr>
      <vt:lpstr>Open Sans Extrabold</vt:lpstr>
      <vt:lpstr>Segoe UI Black</vt:lpstr>
      <vt:lpstr>Arial</vt:lpstr>
      <vt:lpstr>Roboto Mono Thin</vt:lpstr>
      <vt:lpstr>Cambria Math</vt:lpstr>
      <vt:lpstr>Calibri</vt:lpstr>
      <vt:lpstr>Shruti</vt:lpstr>
      <vt:lpstr>Times New Roman</vt:lpstr>
      <vt:lpstr>Open Sans Semibold</vt:lpstr>
      <vt:lpstr>Wingdings 3</vt:lpstr>
      <vt:lpstr>Wingdings</vt:lpstr>
      <vt:lpstr>Wingdings 2</vt:lpstr>
      <vt:lpstr>1_VIdeo Lecture 16x9 Light Template</vt:lpstr>
      <vt:lpstr>Unit-3: 8085 Microprocessor </vt:lpstr>
      <vt:lpstr>Subject Overview</vt:lpstr>
      <vt:lpstr>PowerPoint Presentation</vt:lpstr>
      <vt:lpstr>Introduction to 8085</vt:lpstr>
      <vt:lpstr>Introduction to 8085</vt:lpstr>
      <vt:lpstr>Introduction to 8085</vt:lpstr>
      <vt:lpstr>Introduction to 8085</vt:lpstr>
      <vt:lpstr>8085 Programming Model</vt:lpstr>
      <vt:lpstr>8085 Programming Model</vt:lpstr>
      <vt:lpstr>General Purpose Registers</vt:lpstr>
      <vt:lpstr>8085 Programming Model</vt:lpstr>
      <vt:lpstr>Accumulator</vt:lpstr>
      <vt:lpstr>8085 Programming Model</vt:lpstr>
      <vt:lpstr>Flag Register</vt:lpstr>
      <vt:lpstr>Flag Register</vt:lpstr>
      <vt:lpstr>8085 Programming Model</vt:lpstr>
      <vt:lpstr>Stack Pointer &amp; Program Counter </vt:lpstr>
      <vt:lpstr>Bus Organization of 8085</vt:lpstr>
      <vt:lpstr>System bus</vt:lpstr>
      <vt:lpstr>Bus Organization of 8085</vt:lpstr>
      <vt:lpstr>Address bus</vt:lpstr>
      <vt:lpstr>Bus Organization of 8085</vt:lpstr>
      <vt:lpstr>Data bus</vt:lpstr>
      <vt:lpstr>Bus Organization of 8085</vt:lpstr>
      <vt:lpstr>Control bus</vt:lpstr>
      <vt:lpstr>8085 pin diagram</vt:lpstr>
      <vt:lpstr>PowerPoint Presentation</vt:lpstr>
      <vt:lpstr>8085 pin diagram</vt:lpstr>
      <vt:lpstr>8085 pin diagram: Address Bus</vt:lpstr>
      <vt:lpstr>8085 pin diagram: Multiplexed Address/Data Bus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</vt:lpstr>
      <vt:lpstr>8085 Pin Diagram: Power Supply &amp; Frequency Signal</vt:lpstr>
      <vt:lpstr>8085 Pin Diagram: Power Supply &amp; Frequency Signal</vt:lpstr>
      <vt:lpstr>8085 Pin Diagram: Power Supply &amp; Frequency Signal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Serial I/O Ports</vt:lpstr>
      <vt:lpstr>PowerPoint Presentation</vt:lpstr>
      <vt:lpstr>PowerPoint Presentation</vt:lpstr>
      <vt:lpstr>8085 Architecture/Block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GTU Exam Questions</vt:lpstr>
      <vt:lpstr>T-States, Machine and Instruction Cycle</vt:lpstr>
      <vt:lpstr>T-States, Machine and Instruction Cycle</vt:lpstr>
      <vt:lpstr>T-States</vt:lpstr>
      <vt:lpstr>Machine Cycle</vt:lpstr>
      <vt:lpstr>Instruction Cycle</vt:lpstr>
      <vt:lpstr>PowerPoint Presentation</vt:lpstr>
      <vt:lpstr>PowerPoint Presentation</vt:lpstr>
      <vt:lpstr>Demultiplexing Address and Data Bus AD0-AD7</vt:lpstr>
      <vt:lpstr>PowerPoint Presentation</vt:lpstr>
      <vt:lpstr>Demultiplexing AD0-AD7</vt:lpstr>
      <vt:lpstr>GTU Questions</vt:lpstr>
      <vt:lpstr>Timing Diagram</vt:lpstr>
      <vt:lpstr>Timing Diagram</vt:lpstr>
      <vt:lpstr>PowerPoint Presentation</vt:lpstr>
      <vt:lpstr>PowerPoint Presentation</vt:lpstr>
      <vt:lpstr>PowerPoint Presentation</vt:lpstr>
      <vt:lpstr>Memory Interfacing</vt:lpstr>
      <vt:lpstr>Memory structure</vt:lpstr>
      <vt:lpstr>Memory structure</vt:lpstr>
      <vt:lpstr>Memory Interfacing</vt:lpstr>
      <vt:lpstr>Memory Interfacing</vt:lpstr>
      <vt:lpstr>Memory Interfacing: Example 1</vt:lpstr>
      <vt:lpstr>Memory Interfacing: Example 1</vt:lpstr>
      <vt:lpstr>Memory Interfacing: Example 1</vt:lpstr>
      <vt:lpstr>Memory Interfacing: Example 1</vt:lpstr>
      <vt:lpstr>Memory Interfacing: Example 1</vt:lpstr>
      <vt:lpstr>PowerPoint Presentation</vt:lpstr>
      <vt:lpstr>Memory Interfacing: Example 2</vt:lpstr>
      <vt:lpstr>Memory Interfacing: Example 2</vt:lpstr>
      <vt:lpstr>Memory Interfacing: Example 2</vt:lpstr>
      <vt:lpstr>Memory Interfacing: Example 2</vt:lpstr>
      <vt:lpstr>Memory Interfacing: Example 2</vt:lpstr>
      <vt:lpstr>Memory Interfacing: Example 2</vt:lpstr>
      <vt:lpstr>PowerPoint Presentation</vt:lpstr>
      <vt:lpstr>Exercise: Memory Interface Example</vt:lpstr>
      <vt:lpstr>Exercise: Example 1</vt:lpstr>
      <vt:lpstr>PowerPoint Presentation</vt:lpstr>
      <vt:lpstr>PowerPoint Presentation</vt:lpstr>
      <vt:lpstr>PowerPoint Presentation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GTU Exam Questions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admin</cp:lastModifiedBy>
  <cp:revision>694</cp:revision>
  <dcterms:created xsi:type="dcterms:W3CDTF">2020-06-13T06:07:05Z</dcterms:created>
  <dcterms:modified xsi:type="dcterms:W3CDTF">2021-03-05T08:03:30Z</dcterms:modified>
  <cp:contentStatus/>
</cp:coreProperties>
</file>